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72" r:id="rId3"/>
    <p:sldId id="266" r:id="rId4"/>
    <p:sldId id="259" r:id="rId5"/>
    <p:sldId id="273" r:id="rId6"/>
    <p:sldId id="267" r:id="rId7"/>
    <p:sldId id="277" r:id="rId8"/>
    <p:sldId id="268" r:id="rId9"/>
    <p:sldId id="274" r:id="rId10"/>
    <p:sldId id="275" r:id="rId11"/>
    <p:sldId id="270" r:id="rId12"/>
    <p:sldId id="269" r:id="rId13"/>
    <p:sldId id="271" r:id="rId14"/>
    <p:sldId id="276" r:id="rId15"/>
    <p:sldId id="278" r:id="rId16"/>
    <p:sldId id="279"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da mohamedy" initials="nm" lastIdx="1" clrIdx="0">
    <p:extLst>
      <p:ext uri="{19B8F6BF-5375-455C-9EA6-DF929625EA0E}">
        <p15:presenceInfo xmlns:p15="http://schemas.microsoft.com/office/powerpoint/2012/main" userId="d3e54a76653147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82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182C9-19DC-4E51-B616-216AB20B07E9}" type="datetimeFigureOut">
              <a:rPr lang="en-US" smtClean="0"/>
              <a:t>4/14/2022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D1413-72B4-4C34-BDB6-9BC6FA7712F9}" type="slidenum">
              <a:rPr lang="en-US" smtClean="0"/>
              <a:t>‹#›</a:t>
            </a:fld>
            <a:endParaRPr lang="en-US"/>
          </a:p>
        </p:txBody>
      </p:sp>
    </p:spTree>
    <p:extLst>
      <p:ext uri="{BB962C8B-B14F-4D97-AF65-F5344CB8AC3E}">
        <p14:creationId xmlns:p14="http://schemas.microsoft.com/office/powerpoint/2010/main" val="335647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BD1413-72B4-4C34-BDB6-9BC6FA7712F9}" type="slidenum">
              <a:rPr lang="en-US" smtClean="0"/>
              <a:t>7</a:t>
            </a:fld>
            <a:endParaRPr lang="en-US"/>
          </a:p>
        </p:txBody>
      </p:sp>
    </p:spTree>
    <p:extLst>
      <p:ext uri="{BB962C8B-B14F-4D97-AF65-F5344CB8AC3E}">
        <p14:creationId xmlns:p14="http://schemas.microsoft.com/office/powerpoint/2010/main" val="3677335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EA5E-F63B-4134-94E5-BC09CF809E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2B0D6D-6D42-4138-B07B-678491CAE0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0E25EB-94CC-4DBA-AF0B-62BAAA313B6D}"/>
              </a:ext>
            </a:extLst>
          </p:cNvPr>
          <p:cNvSpPr>
            <a:spLocks noGrp="1"/>
          </p:cNvSpPr>
          <p:nvPr>
            <p:ph type="dt" sz="half" idx="10"/>
          </p:nvPr>
        </p:nvSpPr>
        <p:spPr/>
        <p:txBody>
          <a:bodyPr/>
          <a:lstStyle/>
          <a:p>
            <a:fld id="{FB9EA5DF-F5E2-4C95-A525-DCD7E387BECE}" type="datetimeFigureOut">
              <a:rPr lang="en-US" smtClean="0"/>
              <a:t>4/14/2022</a:t>
            </a:fld>
            <a:endParaRPr lang="en-US"/>
          </a:p>
        </p:txBody>
      </p:sp>
      <p:sp>
        <p:nvSpPr>
          <p:cNvPr id="5" name="Footer Placeholder 4">
            <a:extLst>
              <a:ext uri="{FF2B5EF4-FFF2-40B4-BE49-F238E27FC236}">
                <a16:creationId xmlns:a16="http://schemas.microsoft.com/office/drawing/2014/main" id="{EC5289C8-ADC9-42B5-BE5C-4A5DC1AB0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9CBFAC-A765-4EB9-AC23-CFFE94BE5B13}"/>
              </a:ext>
            </a:extLst>
          </p:cNvPr>
          <p:cNvSpPr>
            <a:spLocks noGrp="1"/>
          </p:cNvSpPr>
          <p:nvPr>
            <p:ph type="sldNum" sz="quarter" idx="12"/>
          </p:nvPr>
        </p:nvSpPr>
        <p:spPr/>
        <p:txBody>
          <a:bodyPr/>
          <a:lstStyle/>
          <a:p>
            <a:fld id="{F190C437-D34D-4C97-82A5-0D74D5C0BF3B}" type="slidenum">
              <a:rPr lang="en-US" smtClean="0"/>
              <a:t>‹#›</a:t>
            </a:fld>
            <a:endParaRPr lang="en-US"/>
          </a:p>
        </p:txBody>
      </p:sp>
    </p:spTree>
    <p:extLst>
      <p:ext uri="{BB962C8B-B14F-4D97-AF65-F5344CB8AC3E}">
        <p14:creationId xmlns:p14="http://schemas.microsoft.com/office/powerpoint/2010/main" val="355749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8F4F-2D11-4029-AAC2-882875CBC7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289755-162B-44A6-96F9-FEF5F451D1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A3164-EAF0-4A79-9E81-14AFCE2A7881}"/>
              </a:ext>
            </a:extLst>
          </p:cNvPr>
          <p:cNvSpPr>
            <a:spLocks noGrp="1"/>
          </p:cNvSpPr>
          <p:nvPr>
            <p:ph type="dt" sz="half" idx="10"/>
          </p:nvPr>
        </p:nvSpPr>
        <p:spPr/>
        <p:txBody>
          <a:bodyPr/>
          <a:lstStyle/>
          <a:p>
            <a:fld id="{FB9EA5DF-F5E2-4C95-A525-DCD7E387BECE}" type="datetimeFigureOut">
              <a:rPr lang="en-US" smtClean="0"/>
              <a:t>4/14/2022</a:t>
            </a:fld>
            <a:endParaRPr lang="en-US"/>
          </a:p>
        </p:txBody>
      </p:sp>
      <p:sp>
        <p:nvSpPr>
          <p:cNvPr id="5" name="Footer Placeholder 4">
            <a:extLst>
              <a:ext uri="{FF2B5EF4-FFF2-40B4-BE49-F238E27FC236}">
                <a16:creationId xmlns:a16="http://schemas.microsoft.com/office/drawing/2014/main" id="{9A2A373D-3BAA-4B05-B735-7F7087437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AB858-2307-43FA-A84D-E4CBE30087AB}"/>
              </a:ext>
            </a:extLst>
          </p:cNvPr>
          <p:cNvSpPr>
            <a:spLocks noGrp="1"/>
          </p:cNvSpPr>
          <p:nvPr>
            <p:ph type="sldNum" sz="quarter" idx="12"/>
          </p:nvPr>
        </p:nvSpPr>
        <p:spPr/>
        <p:txBody>
          <a:bodyPr/>
          <a:lstStyle/>
          <a:p>
            <a:fld id="{F190C437-D34D-4C97-82A5-0D74D5C0BF3B}" type="slidenum">
              <a:rPr lang="en-US" smtClean="0"/>
              <a:t>‹#›</a:t>
            </a:fld>
            <a:endParaRPr lang="en-US"/>
          </a:p>
        </p:txBody>
      </p:sp>
    </p:spTree>
    <p:extLst>
      <p:ext uri="{BB962C8B-B14F-4D97-AF65-F5344CB8AC3E}">
        <p14:creationId xmlns:p14="http://schemas.microsoft.com/office/powerpoint/2010/main" val="2051854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9EDB1E-4EDD-465E-BA6A-DFE645E2CB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114224-BEC8-4B05-96D6-6AFC3D4871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F9AEF-FCCE-46F4-A7B2-AFDB83FE6250}"/>
              </a:ext>
            </a:extLst>
          </p:cNvPr>
          <p:cNvSpPr>
            <a:spLocks noGrp="1"/>
          </p:cNvSpPr>
          <p:nvPr>
            <p:ph type="dt" sz="half" idx="10"/>
          </p:nvPr>
        </p:nvSpPr>
        <p:spPr/>
        <p:txBody>
          <a:bodyPr/>
          <a:lstStyle/>
          <a:p>
            <a:fld id="{FB9EA5DF-F5E2-4C95-A525-DCD7E387BECE}" type="datetimeFigureOut">
              <a:rPr lang="en-US" smtClean="0"/>
              <a:t>4/14/2022</a:t>
            </a:fld>
            <a:endParaRPr lang="en-US"/>
          </a:p>
        </p:txBody>
      </p:sp>
      <p:sp>
        <p:nvSpPr>
          <p:cNvPr id="5" name="Footer Placeholder 4">
            <a:extLst>
              <a:ext uri="{FF2B5EF4-FFF2-40B4-BE49-F238E27FC236}">
                <a16:creationId xmlns:a16="http://schemas.microsoft.com/office/drawing/2014/main" id="{BAB62893-A267-434D-97DA-5796D8215F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F5E63-B935-4F78-A240-B8EB13AEDE7F}"/>
              </a:ext>
            </a:extLst>
          </p:cNvPr>
          <p:cNvSpPr>
            <a:spLocks noGrp="1"/>
          </p:cNvSpPr>
          <p:nvPr>
            <p:ph type="sldNum" sz="quarter" idx="12"/>
          </p:nvPr>
        </p:nvSpPr>
        <p:spPr/>
        <p:txBody>
          <a:bodyPr/>
          <a:lstStyle/>
          <a:p>
            <a:fld id="{F190C437-D34D-4C97-82A5-0D74D5C0BF3B}" type="slidenum">
              <a:rPr lang="en-US" smtClean="0"/>
              <a:t>‹#›</a:t>
            </a:fld>
            <a:endParaRPr lang="en-US"/>
          </a:p>
        </p:txBody>
      </p:sp>
    </p:spTree>
    <p:extLst>
      <p:ext uri="{BB962C8B-B14F-4D97-AF65-F5344CB8AC3E}">
        <p14:creationId xmlns:p14="http://schemas.microsoft.com/office/powerpoint/2010/main" val="3518111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7F297-1F1D-441D-B2ED-E44D2E2E2A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187ECE-D985-4F55-AC17-7F8918E070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F1E04-61F2-497A-83A2-006F9225EBD6}"/>
              </a:ext>
            </a:extLst>
          </p:cNvPr>
          <p:cNvSpPr>
            <a:spLocks noGrp="1"/>
          </p:cNvSpPr>
          <p:nvPr>
            <p:ph type="dt" sz="half" idx="10"/>
          </p:nvPr>
        </p:nvSpPr>
        <p:spPr/>
        <p:txBody>
          <a:bodyPr/>
          <a:lstStyle/>
          <a:p>
            <a:fld id="{FB9EA5DF-F5E2-4C95-A525-DCD7E387BECE}" type="datetimeFigureOut">
              <a:rPr lang="en-US" smtClean="0"/>
              <a:t>4/14/2022</a:t>
            </a:fld>
            <a:endParaRPr lang="en-US"/>
          </a:p>
        </p:txBody>
      </p:sp>
      <p:sp>
        <p:nvSpPr>
          <p:cNvPr id="5" name="Footer Placeholder 4">
            <a:extLst>
              <a:ext uri="{FF2B5EF4-FFF2-40B4-BE49-F238E27FC236}">
                <a16:creationId xmlns:a16="http://schemas.microsoft.com/office/drawing/2014/main" id="{BC6ADBF4-CB8B-432B-9721-412374C1C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26754-F08E-4E90-9694-651855F4490C}"/>
              </a:ext>
            </a:extLst>
          </p:cNvPr>
          <p:cNvSpPr>
            <a:spLocks noGrp="1"/>
          </p:cNvSpPr>
          <p:nvPr>
            <p:ph type="sldNum" sz="quarter" idx="12"/>
          </p:nvPr>
        </p:nvSpPr>
        <p:spPr/>
        <p:txBody>
          <a:bodyPr/>
          <a:lstStyle/>
          <a:p>
            <a:fld id="{F190C437-D34D-4C97-82A5-0D74D5C0BF3B}" type="slidenum">
              <a:rPr lang="en-US" smtClean="0"/>
              <a:t>‹#›</a:t>
            </a:fld>
            <a:endParaRPr lang="en-US"/>
          </a:p>
        </p:txBody>
      </p:sp>
    </p:spTree>
    <p:extLst>
      <p:ext uri="{BB962C8B-B14F-4D97-AF65-F5344CB8AC3E}">
        <p14:creationId xmlns:p14="http://schemas.microsoft.com/office/powerpoint/2010/main" val="134317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ECAA-437A-4FE3-BC75-32A64DDFB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1731F6-DD73-4F15-B913-A77D587914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36DC67-45B1-4672-8E5C-201EE4772F50}"/>
              </a:ext>
            </a:extLst>
          </p:cNvPr>
          <p:cNvSpPr>
            <a:spLocks noGrp="1"/>
          </p:cNvSpPr>
          <p:nvPr>
            <p:ph type="dt" sz="half" idx="10"/>
          </p:nvPr>
        </p:nvSpPr>
        <p:spPr/>
        <p:txBody>
          <a:bodyPr/>
          <a:lstStyle/>
          <a:p>
            <a:fld id="{FB9EA5DF-F5E2-4C95-A525-DCD7E387BECE}" type="datetimeFigureOut">
              <a:rPr lang="en-US" smtClean="0"/>
              <a:t>4/14/2022</a:t>
            </a:fld>
            <a:endParaRPr lang="en-US"/>
          </a:p>
        </p:txBody>
      </p:sp>
      <p:sp>
        <p:nvSpPr>
          <p:cNvPr id="5" name="Footer Placeholder 4">
            <a:extLst>
              <a:ext uri="{FF2B5EF4-FFF2-40B4-BE49-F238E27FC236}">
                <a16:creationId xmlns:a16="http://schemas.microsoft.com/office/drawing/2014/main" id="{7018DF87-C143-4B4D-989D-9C0DC4A11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14DA4-890F-4458-BDFE-565F96E5C1B1}"/>
              </a:ext>
            </a:extLst>
          </p:cNvPr>
          <p:cNvSpPr>
            <a:spLocks noGrp="1"/>
          </p:cNvSpPr>
          <p:nvPr>
            <p:ph type="sldNum" sz="quarter" idx="12"/>
          </p:nvPr>
        </p:nvSpPr>
        <p:spPr/>
        <p:txBody>
          <a:bodyPr/>
          <a:lstStyle/>
          <a:p>
            <a:fld id="{F190C437-D34D-4C97-82A5-0D74D5C0BF3B}" type="slidenum">
              <a:rPr lang="en-US" smtClean="0"/>
              <a:t>‹#›</a:t>
            </a:fld>
            <a:endParaRPr lang="en-US"/>
          </a:p>
        </p:txBody>
      </p:sp>
    </p:spTree>
    <p:extLst>
      <p:ext uri="{BB962C8B-B14F-4D97-AF65-F5344CB8AC3E}">
        <p14:creationId xmlns:p14="http://schemas.microsoft.com/office/powerpoint/2010/main" val="3964110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D844F-47DA-4EF5-9C13-1F9B0019AC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AFDA7-1B5C-4122-9CD7-51579D27F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93A586-7880-4315-B99E-D4DF03F6EE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B80049-5063-45B3-974E-206A08A6C319}"/>
              </a:ext>
            </a:extLst>
          </p:cNvPr>
          <p:cNvSpPr>
            <a:spLocks noGrp="1"/>
          </p:cNvSpPr>
          <p:nvPr>
            <p:ph type="dt" sz="half" idx="10"/>
          </p:nvPr>
        </p:nvSpPr>
        <p:spPr/>
        <p:txBody>
          <a:bodyPr/>
          <a:lstStyle/>
          <a:p>
            <a:fld id="{FB9EA5DF-F5E2-4C95-A525-DCD7E387BECE}" type="datetimeFigureOut">
              <a:rPr lang="en-US" smtClean="0"/>
              <a:t>4/14/2022</a:t>
            </a:fld>
            <a:endParaRPr lang="en-US"/>
          </a:p>
        </p:txBody>
      </p:sp>
      <p:sp>
        <p:nvSpPr>
          <p:cNvPr id="6" name="Footer Placeholder 5">
            <a:extLst>
              <a:ext uri="{FF2B5EF4-FFF2-40B4-BE49-F238E27FC236}">
                <a16:creationId xmlns:a16="http://schemas.microsoft.com/office/drawing/2014/main" id="{32ADB6B8-43A5-4D83-B054-D1F7F2CB0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C26F-351A-492F-842E-DDAC86FCE549}"/>
              </a:ext>
            </a:extLst>
          </p:cNvPr>
          <p:cNvSpPr>
            <a:spLocks noGrp="1"/>
          </p:cNvSpPr>
          <p:nvPr>
            <p:ph type="sldNum" sz="quarter" idx="12"/>
          </p:nvPr>
        </p:nvSpPr>
        <p:spPr/>
        <p:txBody>
          <a:bodyPr/>
          <a:lstStyle/>
          <a:p>
            <a:fld id="{F190C437-D34D-4C97-82A5-0D74D5C0BF3B}" type="slidenum">
              <a:rPr lang="en-US" smtClean="0"/>
              <a:t>‹#›</a:t>
            </a:fld>
            <a:endParaRPr lang="en-US"/>
          </a:p>
        </p:txBody>
      </p:sp>
    </p:spTree>
    <p:extLst>
      <p:ext uri="{BB962C8B-B14F-4D97-AF65-F5344CB8AC3E}">
        <p14:creationId xmlns:p14="http://schemas.microsoft.com/office/powerpoint/2010/main" val="85829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2AD36-A294-4898-B567-28E3BDF4A5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597022-445E-4CFA-B4EA-F1861A6E0F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5D7A68-77FF-4536-B540-0353CCF097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74B9DC-4E98-459D-9F68-AAE005081C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92D5DD-F3C9-4B4D-BADE-C0436B13CF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B96768-1AD4-4E97-9B17-F8C85F78CCE2}"/>
              </a:ext>
            </a:extLst>
          </p:cNvPr>
          <p:cNvSpPr>
            <a:spLocks noGrp="1"/>
          </p:cNvSpPr>
          <p:nvPr>
            <p:ph type="dt" sz="half" idx="10"/>
          </p:nvPr>
        </p:nvSpPr>
        <p:spPr/>
        <p:txBody>
          <a:bodyPr/>
          <a:lstStyle/>
          <a:p>
            <a:fld id="{FB9EA5DF-F5E2-4C95-A525-DCD7E387BECE}" type="datetimeFigureOut">
              <a:rPr lang="en-US" smtClean="0"/>
              <a:t>4/14/2022</a:t>
            </a:fld>
            <a:endParaRPr lang="en-US"/>
          </a:p>
        </p:txBody>
      </p:sp>
      <p:sp>
        <p:nvSpPr>
          <p:cNvPr id="8" name="Footer Placeholder 7">
            <a:extLst>
              <a:ext uri="{FF2B5EF4-FFF2-40B4-BE49-F238E27FC236}">
                <a16:creationId xmlns:a16="http://schemas.microsoft.com/office/drawing/2014/main" id="{67DDE292-A3FD-40EE-A7D5-5FC5B1F46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F841F-5EE4-4BAE-8A96-B78FBE74843C}"/>
              </a:ext>
            </a:extLst>
          </p:cNvPr>
          <p:cNvSpPr>
            <a:spLocks noGrp="1"/>
          </p:cNvSpPr>
          <p:nvPr>
            <p:ph type="sldNum" sz="quarter" idx="12"/>
          </p:nvPr>
        </p:nvSpPr>
        <p:spPr/>
        <p:txBody>
          <a:bodyPr/>
          <a:lstStyle/>
          <a:p>
            <a:fld id="{F190C437-D34D-4C97-82A5-0D74D5C0BF3B}" type="slidenum">
              <a:rPr lang="en-US" smtClean="0"/>
              <a:t>‹#›</a:t>
            </a:fld>
            <a:endParaRPr lang="en-US"/>
          </a:p>
        </p:txBody>
      </p:sp>
    </p:spTree>
    <p:extLst>
      <p:ext uri="{BB962C8B-B14F-4D97-AF65-F5344CB8AC3E}">
        <p14:creationId xmlns:p14="http://schemas.microsoft.com/office/powerpoint/2010/main" val="4209052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2F84-56B9-4E81-8409-C6ECAC1F65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DBB45A-12B0-4151-B815-958F286E118C}"/>
              </a:ext>
            </a:extLst>
          </p:cNvPr>
          <p:cNvSpPr>
            <a:spLocks noGrp="1"/>
          </p:cNvSpPr>
          <p:nvPr>
            <p:ph type="dt" sz="half" idx="10"/>
          </p:nvPr>
        </p:nvSpPr>
        <p:spPr/>
        <p:txBody>
          <a:bodyPr/>
          <a:lstStyle/>
          <a:p>
            <a:fld id="{FB9EA5DF-F5E2-4C95-A525-DCD7E387BECE}" type="datetimeFigureOut">
              <a:rPr lang="en-US" smtClean="0"/>
              <a:t>4/14/2022</a:t>
            </a:fld>
            <a:endParaRPr lang="en-US"/>
          </a:p>
        </p:txBody>
      </p:sp>
      <p:sp>
        <p:nvSpPr>
          <p:cNvPr id="4" name="Footer Placeholder 3">
            <a:extLst>
              <a:ext uri="{FF2B5EF4-FFF2-40B4-BE49-F238E27FC236}">
                <a16:creationId xmlns:a16="http://schemas.microsoft.com/office/drawing/2014/main" id="{E0F16463-373B-473E-A509-6B65BFD58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6A764C-C6EB-4E55-887F-5E623395FB07}"/>
              </a:ext>
            </a:extLst>
          </p:cNvPr>
          <p:cNvSpPr>
            <a:spLocks noGrp="1"/>
          </p:cNvSpPr>
          <p:nvPr>
            <p:ph type="sldNum" sz="quarter" idx="12"/>
          </p:nvPr>
        </p:nvSpPr>
        <p:spPr/>
        <p:txBody>
          <a:bodyPr/>
          <a:lstStyle/>
          <a:p>
            <a:fld id="{F190C437-D34D-4C97-82A5-0D74D5C0BF3B}" type="slidenum">
              <a:rPr lang="en-US" smtClean="0"/>
              <a:t>‹#›</a:t>
            </a:fld>
            <a:endParaRPr lang="en-US"/>
          </a:p>
        </p:txBody>
      </p:sp>
    </p:spTree>
    <p:extLst>
      <p:ext uri="{BB962C8B-B14F-4D97-AF65-F5344CB8AC3E}">
        <p14:creationId xmlns:p14="http://schemas.microsoft.com/office/powerpoint/2010/main" val="1114485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2AA60A-10C1-49A9-A361-F88106476387}"/>
              </a:ext>
            </a:extLst>
          </p:cNvPr>
          <p:cNvSpPr>
            <a:spLocks noGrp="1"/>
          </p:cNvSpPr>
          <p:nvPr>
            <p:ph type="dt" sz="half" idx="10"/>
          </p:nvPr>
        </p:nvSpPr>
        <p:spPr/>
        <p:txBody>
          <a:bodyPr/>
          <a:lstStyle/>
          <a:p>
            <a:fld id="{FB9EA5DF-F5E2-4C95-A525-DCD7E387BECE}" type="datetimeFigureOut">
              <a:rPr lang="en-US" smtClean="0"/>
              <a:t>4/14/2022</a:t>
            </a:fld>
            <a:endParaRPr lang="en-US"/>
          </a:p>
        </p:txBody>
      </p:sp>
      <p:sp>
        <p:nvSpPr>
          <p:cNvPr id="3" name="Footer Placeholder 2">
            <a:extLst>
              <a:ext uri="{FF2B5EF4-FFF2-40B4-BE49-F238E27FC236}">
                <a16:creationId xmlns:a16="http://schemas.microsoft.com/office/drawing/2014/main" id="{DF2EAC22-2816-4542-9C5C-0786F94348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7D553F-DD28-467E-AA81-BB777F8B883C}"/>
              </a:ext>
            </a:extLst>
          </p:cNvPr>
          <p:cNvSpPr>
            <a:spLocks noGrp="1"/>
          </p:cNvSpPr>
          <p:nvPr>
            <p:ph type="sldNum" sz="quarter" idx="12"/>
          </p:nvPr>
        </p:nvSpPr>
        <p:spPr/>
        <p:txBody>
          <a:bodyPr/>
          <a:lstStyle/>
          <a:p>
            <a:fld id="{F190C437-D34D-4C97-82A5-0D74D5C0BF3B}" type="slidenum">
              <a:rPr lang="en-US" smtClean="0"/>
              <a:t>‹#›</a:t>
            </a:fld>
            <a:endParaRPr lang="en-US"/>
          </a:p>
        </p:txBody>
      </p:sp>
    </p:spTree>
    <p:extLst>
      <p:ext uri="{BB962C8B-B14F-4D97-AF65-F5344CB8AC3E}">
        <p14:creationId xmlns:p14="http://schemas.microsoft.com/office/powerpoint/2010/main" val="174999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58C2-B96F-4AF1-A1D9-5CABD3820C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AB7529-5B59-425A-8821-EC37841BC7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7FC47C-FD43-4517-B29D-AB186D754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E9107-BB36-4719-8B63-C32B704FC129}"/>
              </a:ext>
            </a:extLst>
          </p:cNvPr>
          <p:cNvSpPr>
            <a:spLocks noGrp="1"/>
          </p:cNvSpPr>
          <p:nvPr>
            <p:ph type="dt" sz="half" idx="10"/>
          </p:nvPr>
        </p:nvSpPr>
        <p:spPr/>
        <p:txBody>
          <a:bodyPr/>
          <a:lstStyle/>
          <a:p>
            <a:fld id="{FB9EA5DF-F5E2-4C95-A525-DCD7E387BECE}" type="datetimeFigureOut">
              <a:rPr lang="en-US" smtClean="0"/>
              <a:t>4/14/2022</a:t>
            </a:fld>
            <a:endParaRPr lang="en-US"/>
          </a:p>
        </p:txBody>
      </p:sp>
      <p:sp>
        <p:nvSpPr>
          <p:cNvPr id="6" name="Footer Placeholder 5">
            <a:extLst>
              <a:ext uri="{FF2B5EF4-FFF2-40B4-BE49-F238E27FC236}">
                <a16:creationId xmlns:a16="http://schemas.microsoft.com/office/drawing/2014/main" id="{66FADD28-22D6-47B6-A260-7A3772E5B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F24BB3-B687-4AF0-8E81-B8F061399E55}"/>
              </a:ext>
            </a:extLst>
          </p:cNvPr>
          <p:cNvSpPr>
            <a:spLocks noGrp="1"/>
          </p:cNvSpPr>
          <p:nvPr>
            <p:ph type="sldNum" sz="quarter" idx="12"/>
          </p:nvPr>
        </p:nvSpPr>
        <p:spPr/>
        <p:txBody>
          <a:bodyPr/>
          <a:lstStyle/>
          <a:p>
            <a:fld id="{F190C437-D34D-4C97-82A5-0D74D5C0BF3B}" type="slidenum">
              <a:rPr lang="en-US" smtClean="0"/>
              <a:t>‹#›</a:t>
            </a:fld>
            <a:endParaRPr lang="en-US"/>
          </a:p>
        </p:txBody>
      </p:sp>
    </p:spTree>
    <p:extLst>
      <p:ext uri="{BB962C8B-B14F-4D97-AF65-F5344CB8AC3E}">
        <p14:creationId xmlns:p14="http://schemas.microsoft.com/office/powerpoint/2010/main" val="1493500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9C8-1E18-46F1-89CF-A61F0244CC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9915F1-DAF6-4675-BC0D-230CBA3114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76F8BB-1473-4E76-9A4A-EA25CFFD57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5C6E9E-F31B-460E-95F5-BB288EEF3A28}"/>
              </a:ext>
            </a:extLst>
          </p:cNvPr>
          <p:cNvSpPr>
            <a:spLocks noGrp="1"/>
          </p:cNvSpPr>
          <p:nvPr>
            <p:ph type="dt" sz="half" idx="10"/>
          </p:nvPr>
        </p:nvSpPr>
        <p:spPr/>
        <p:txBody>
          <a:bodyPr/>
          <a:lstStyle/>
          <a:p>
            <a:fld id="{FB9EA5DF-F5E2-4C95-A525-DCD7E387BECE}" type="datetimeFigureOut">
              <a:rPr lang="en-US" smtClean="0"/>
              <a:t>4/14/2022</a:t>
            </a:fld>
            <a:endParaRPr lang="en-US"/>
          </a:p>
        </p:txBody>
      </p:sp>
      <p:sp>
        <p:nvSpPr>
          <p:cNvPr id="6" name="Footer Placeholder 5">
            <a:extLst>
              <a:ext uri="{FF2B5EF4-FFF2-40B4-BE49-F238E27FC236}">
                <a16:creationId xmlns:a16="http://schemas.microsoft.com/office/drawing/2014/main" id="{374BA253-5316-433F-BFE2-9A33108F24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5C2DC-0237-467F-8C81-D532DAFAD0D5}"/>
              </a:ext>
            </a:extLst>
          </p:cNvPr>
          <p:cNvSpPr>
            <a:spLocks noGrp="1"/>
          </p:cNvSpPr>
          <p:nvPr>
            <p:ph type="sldNum" sz="quarter" idx="12"/>
          </p:nvPr>
        </p:nvSpPr>
        <p:spPr/>
        <p:txBody>
          <a:bodyPr/>
          <a:lstStyle/>
          <a:p>
            <a:fld id="{F190C437-D34D-4C97-82A5-0D74D5C0BF3B}" type="slidenum">
              <a:rPr lang="en-US" smtClean="0"/>
              <a:t>‹#›</a:t>
            </a:fld>
            <a:endParaRPr lang="en-US"/>
          </a:p>
        </p:txBody>
      </p:sp>
    </p:spTree>
    <p:extLst>
      <p:ext uri="{BB962C8B-B14F-4D97-AF65-F5344CB8AC3E}">
        <p14:creationId xmlns:p14="http://schemas.microsoft.com/office/powerpoint/2010/main" val="356912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695C67-5CD6-4F01-89ED-7B3C206A6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49FA52-2D02-4D43-8E23-BDFAF96A44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322685-BB2B-421E-8686-4767B7D57A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9EA5DF-F5E2-4C95-A525-DCD7E387BECE}" type="datetimeFigureOut">
              <a:rPr lang="en-US" smtClean="0"/>
              <a:t>4/14/2022</a:t>
            </a:fld>
            <a:endParaRPr lang="en-US"/>
          </a:p>
        </p:txBody>
      </p:sp>
      <p:sp>
        <p:nvSpPr>
          <p:cNvPr id="5" name="Footer Placeholder 4">
            <a:extLst>
              <a:ext uri="{FF2B5EF4-FFF2-40B4-BE49-F238E27FC236}">
                <a16:creationId xmlns:a16="http://schemas.microsoft.com/office/drawing/2014/main" id="{94182A43-C09E-46B2-B38B-BCC3F6C4FB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DAE23F-F4BF-47CE-9467-343D4CBF0B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0C437-D34D-4C97-82A5-0D74D5C0BF3B}" type="slidenum">
              <a:rPr lang="en-US" smtClean="0"/>
              <a:t>‹#›</a:t>
            </a:fld>
            <a:endParaRPr lang="en-US"/>
          </a:p>
        </p:txBody>
      </p:sp>
    </p:spTree>
    <p:extLst>
      <p:ext uri="{BB962C8B-B14F-4D97-AF65-F5344CB8AC3E}">
        <p14:creationId xmlns:p14="http://schemas.microsoft.com/office/powerpoint/2010/main" val="48420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tm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tm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mp"/><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google.com/url?sa=t&amp;rct=j&amp;q=&amp;esrc=s&amp;source=web&amp;cd=&amp;cad=rja&amp;uact=8&amp;ved=2ahUKEwjA6OeI5Y33AhUYQEEAHaueA74QFnoECAYQAQ&amp;url=https%3A%2F%2Fwww.ncbi.nlm.nih.gov%2Fbooks%2FNBK230201%2F&amp;usg=AOvVaw3IBOVMSaNzu29oNtIGj4B6"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4.tmp"/></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2.gif"/><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7.tmp"/><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F7F18A-9BD2-48FC-AFB2-DF47B01AD9C8}"/>
              </a:ext>
            </a:extLst>
          </p:cNvPr>
          <p:cNvPicPr>
            <a:picLocks noChangeAspect="1"/>
          </p:cNvPicPr>
          <p:nvPr/>
        </p:nvPicPr>
        <p:blipFill>
          <a:blip r:embed="rId2"/>
          <a:stretch>
            <a:fillRect/>
          </a:stretch>
        </p:blipFill>
        <p:spPr>
          <a:xfrm>
            <a:off x="840605" y="111798"/>
            <a:ext cx="4011516" cy="951058"/>
          </a:xfrm>
          <a:prstGeom prst="rect">
            <a:avLst/>
          </a:prstGeom>
        </p:spPr>
      </p:pic>
      <p:pic>
        <p:nvPicPr>
          <p:cNvPr id="3" name="Picture 2">
            <a:extLst>
              <a:ext uri="{FF2B5EF4-FFF2-40B4-BE49-F238E27FC236}">
                <a16:creationId xmlns:a16="http://schemas.microsoft.com/office/drawing/2014/main" id="{E3F3DB46-276F-47D4-B8EE-2EC3F1B565E7}"/>
              </a:ext>
            </a:extLst>
          </p:cNvPr>
          <p:cNvPicPr>
            <a:picLocks noChangeAspect="1"/>
          </p:cNvPicPr>
          <p:nvPr/>
        </p:nvPicPr>
        <p:blipFill>
          <a:blip r:embed="rId3"/>
          <a:stretch>
            <a:fillRect/>
          </a:stretch>
        </p:blipFill>
        <p:spPr>
          <a:xfrm>
            <a:off x="7954347" y="111798"/>
            <a:ext cx="3859102" cy="951058"/>
          </a:xfrm>
          <a:prstGeom prst="rect">
            <a:avLst/>
          </a:prstGeom>
        </p:spPr>
      </p:pic>
      <p:pic>
        <p:nvPicPr>
          <p:cNvPr id="5" name="Picture 4">
            <a:extLst>
              <a:ext uri="{FF2B5EF4-FFF2-40B4-BE49-F238E27FC236}">
                <a16:creationId xmlns:a16="http://schemas.microsoft.com/office/drawing/2014/main" id="{7B38D45E-E50C-48BB-8676-8CAF3DFF286B}"/>
              </a:ext>
            </a:extLst>
          </p:cNvPr>
          <p:cNvPicPr>
            <a:picLocks noChangeAspect="1"/>
          </p:cNvPicPr>
          <p:nvPr/>
        </p:nvPicPr>
        <p:blipFill rotWithShape="1">
          <a:blip r:embed="rId4">
            <a:extLst>
              <a:ext uri="{28A0092B-C50C-407E-A947-70E740481C1C}">
                <a14:useLocalDpi xmlns:a14="http://schemas.microsoft.com/office/drawing/2010/main" val="0"/>
              </a:ext>
            </a:extLst>
          </a:blip>
          <a:srcRect b="5172"/>
          <a:stretch/>
        </p:blipFill>
        <p:spPr>
          <a:xfrm>
            <a:off x="606799" y="1062856"/>
            <a:ext cx="10978402" cy="5979587"/>
          </a:xfrm>
          <a:prstGeom prst="rect">
            <a:avLst/>
          </a:prstGeom>
        </p:spPr>
      </p:pic>
      <p:sp>
        <p:nvSpPr>
          <p:cNvPr id="9" name="TextBox 8">
            <a:extLst>
              <a:ext uri="{FF2B5EF4-FFF2-40B4-BE49-F238E27FC236}">
                <a16:creationId xmlns:a16="http://schemas.microsoft.com/office/drawing/2014/main" id="{47C3C46B-FA09-48FF-96EA-686817AE3EBC}"/>
              </a:ext>
            </a:extLst>
          </p:cNvPr>
          <p:cNvSpPr txBox="1"/>
          <p:nvPr/>
        </p:nvSpPr>
        <p:spPr>
          <a:xfrm>
            <a:off x="1524213" y="1675461"/>
            <a:ext cx="8880763" cy="280076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Kristen ITC" panose="03050502040202030202" pitchFamily="66" charset="0"/>
              </a:rPr>
              <a:t>The past, present and future of the tree of life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Kristen ITC" panose="03050502040202030202" pitchFamily="66" charset="0"/>
              </a:rPr>
              <a:t>(theory of evolution)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Kristen ITC" panose="03050502040202030202" pitchFamily="66" charset="0"/>
              </a:rPr>
              <a:t> </a:t>
            </a:r>
            <a:r>
              <a:rPr kumimoji="0" lang="en-US" b="0" i="0" u="none" strike="noStrike" kern="1200" cap="none" spc="0" normalizeH="0" baseline="0" noProof="0" dirty="0">
                <a:ln>
                  <a:noFill/>
                </a:ln>
                <a:solidFill>
                  <a:schemeClr val="bg1"/>
                </a:solidFill>
                <a:effectLst/>
                <a:uLnTx/>
                <a:uFillTx/>
                <a:latin typeface="Kristen ITC" panose="03050502040202030202" pitchFamily="66" charset="0"/>
              </a:rPr>
              <a:t>By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Kristen ITC" panose="03050502040202030202" pitchFamily="66" charset="0"/>
              </a:rPr>
              <a:t>Nada </a:t>
            </a:r>
            <a:r>
              <a:rPr kumimoji="0" lang="en-US" sz="2400" b="0" i="0" u="none" strike="noStrike" kern="1200" cap="none" spc="0" normalizeH="0" baseline="0" noProof="0" dirty="0" err="1">
                <a:ln>
                  <a:noFill/>
                </a:ln>
                <a:solidFill>
                  <a:schemeClr val="bg1"/>
                </a:solidFill>
                <a:effectLst/>
                <a:uLnTx/>
                <a:uFillTx/>
                <a:latin typeface="Kristen ITC" panose="03050502040202030202" pitchFamily="66" charset="0"/>
              </a:rPr>
              <a:t>Mohamady</a:t>
            </a:r>
            <a:r>
              <a:rPr kumimoji="0" lang="en-US" sz="2400" b="0" i="0" u="none" strike="noStrike" kern="1200" cap="none" spc="0" normalizeH="0" baseline="0" noProof="0" dirty="0">
                <a:ln>
                  <a:noFill/>
                </a:ln>
                <a:solidFill>
                  <a:schemeClr val="bg1"/>
                </a:solidFill>
                <a:effectLst/>
                <a:uLnTx/>
                <a:uFillTx/>
                <a:latin typeface="Kristen ITC" panose="03050502040202030202" pitchFamily="66" charset="0"/>
              </a:rPr>
              <a:t> Farouk </a:t>
            </a:r>
            <a:r>
              <a:rPr kumimoji="0" lang="en-US" sz="2400" b="0" i="0" u="none" strike="noStrike" kern="1200" cap="none" spc="0" normalizeH="0" baseline="0" noProof="0" dirty="0" err="1">
                <a:ln>
                  <a:noFill/>
                </a:ln>
                <a:solidFill>
                  <a:schemeClr val="bg1"/>
                </a:solidFill>
                <a:effectLst/>
                <a:uLnTx/>
                <a:uFillTx/>
                <a:latin typeface="Kristen ITC" panose="03050502040202030202" pitchFamily="66" charset="0"/>
              </a:rPr>
              <a:t>Abdalsalam</a:t>
            </a:r>
            <a:endParaRPr kumimoji="0" lang="en-US" sz="2400" b="0" i="0" u="none" strike="noStrike" kern="1200" cap="none" spc="0" normalizeH="0" baseline="0" noProof="0" dirty="0">
              <a:ln>
                <a:noFill/>
              </a:ln>
              <a:solidFill>
                <a:schemeClr val="bg1"/>
              </a:solidFill>
              <a:effectLst/>
              <a:uLnTx/>
              <a:uFillTx/>
              <a:latin typeface="Kristen ITC" panose="03050502040202030202" pitchFamily="66"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Kristen ITC" panose="03050502040202030202" pitchFamily="66" charset="0"/>
              </a:rPr>
              <a:t> ID: 2021B8017715001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Kristen ITC" panose="03050502040202030202" pitchFamily="66" charset="0"/>
              </a:rPr>
              <a:t>From Egypt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Kristen ITC" panose="03050502040202030202" pitchFamily="66" charset="0"/>
              </a:rPr>
              <a:t>M. Sc. Student at Shenzhen Institute of advanced technology</a:t>
            </a:r>
          </a:p>
        </p:txBody>
      </p:sp>
    </p:spTree>
    <p:extLst>
      <p:ext uri="{BB962C8B-B14F-4D97-AF65-F5344CB8AC3E}">
        <p14:creationId xmlns:p14="http://schemas.microsoft.com/office/powerpoint/2010/main" val="215611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62161-FEBE-48AD-9859-C6EF019D9F8C}"/>
              </a:ext>
            </a:extLst>
          </p:cNvPr>
          <p:cNvPicPr>
            <a:picLocks noChangeAspect="1"/>
          </p:cNvPicPr>
          <p:nvPr/>
        </p:nvPicPr>
        <p:blipFill>
          <a:blip r:embed="rId2"/>
          <a:stretch>
            <a:fillRect/>
          </a:stretch>
        </p:blipFill>
        <p:spPr>
          <a:xfrm>
            <a:off x="107985" y="370590"/>
            <a:ext cx="5041829" cy="5761219"/>
          </a:xfrm>
          <a:prstGeom prst="rect">
            <a:avLst/>
          </a:prstGeom>
        </p:spPr>
      </p:pic>
      <p:sp>
        <p:nvSpPr>
          <p:cNvPr id="6" name="TextBox 5">
            <a:extLst>
              <a:ext uri="{FF2B5EF4-FFF2-40B4-BE49-F238E27FC236}">
                <a16:creationId xmlns:a16="http://schemas.microsoft.com/office/drawing/2014/main" id="{A67AC262-FB66-4A07-89C1-060BF6D75F19}"/>
              </a:ext>
            </a:extLst>
          </p:cNvPr>
          <p:cNvSpPr txBox="1"/>
          <p:nvPr/>
        </p:nvSpPr>
        <p:spPr>
          <a:xfrm>
            <a:off x="711200" y="1767006"/>
            <a:ext cx="4051300" cy="375487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Baskerville Old Face" panose="02020602080505020303" pitchFamily="18" charset="0"/>
              </a:rPr>
              <a:t>Comparing DNA ( Molecular biology):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askerville Old Face" panose="02020602080505020303" pitchFamily="18" charset="0"/>
              </a:rPr>
              <a:t>Darwin could compare only the anatomy and embryos of living things. Today, scientists can compare their DNA. Similar DNA sequences are the strongest evidence for evolution from a common ancestor.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askerville Old Face" panose="02020602080505020303" pitchFamily="18" charset="0"/>
              </a:rPr>
              <a:t>The cladogram in the figure shows how humans and apes are related based on their DNA sequences (8).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26BF5959-5E90-408D-9F41-47DD352BC887}"/>
              </a:ext>
            </a:extLst>
          </p:cNvPr>
          <p:cNvPicPr>
            <a:picLocks noChangeAspect="1"/>
          </p:cNvPicPr>
          <p:nvPr/>
        </p:nvPicPr>
        <p:blipFill>
          <a:blip r:embed="rId3"/>
          <a:stretch>
            <a:fillRect/>
          </a:stretch>
        </p:blipFill>
        <p:spPr>
          <a:xfrm>
            <a:off x="8180484" y="0"/>
            <a:ext cx="4011516" cy="951058"/>
          </a:xfrm>
          <a:prstGeom prst="rect">
            <a:avLst/>
          </a:prstGeom>
        </p:spPr>
      </p:pic>
      <p:pic>
        <p:nvPicPr>
          <p:cNvPr id="3" name="Picture 2">
            <a:extLst>
              <a:ext uri="{FF2B5EF4-FFF2-40B4-BE49-F238E27FC236}">
                <a16:creationId xmlns:a16="http://schemas.microsoft.com/office/drawing/2014/main" id="{F69EF58B-B40C-403A-87AD-939F7E5DB0FA}"/>
              </a:ext>
            </a:extLst>
          </p:cNvPr>
          <p:cNvPicPr>
            <a:picLocks noChangeAspect="1"/>
          </p:cNvPicPr>
          <p:nvPr/>
        </p:nvPicPr>
        <p:blipFill rotWithShape="1">
          <a:blip r:embed="rId4">
            <a:extLst>
              <a:ext uri="{28A0092B-C50C-407E-A947-70E740481C1C}">
                <a14:useLocalDpi xmlns:a14="http://schemas.microsoft.com/office/drawing/2010/main" val="0"/>
              </a:ext>
            </a:extLst>
          </a:blip>
          <a:srcRect t="15557" b="9056"/>
          <a:stretch/>
        </p:blipFill>
        <p:spPr>
          <a:xfrm>
            <a:off x="6295869" y="4347965"/>
            <a:ext cx="5621312" cy="2473377"/>
          </a:xfrm>
          <a:prstGeom prst="rect">
            <a:avLst/>
          </a:prstGeom>
        </p:spPr>
      </p:pic>
      <p:pic>
        <p:nvPicPr>
          <p:cNvPr id="8" name="Picture 7">
            <a:extLst>
              <a:ext uri="{FF2B5EF4-FFF2-40B4-BE49-F238E27FC236}">
                <a16:creationId xmlns:a16="http://schemas.microsoft.com/office/drawing/2014/main" id="{836B65AD-F40B-406C-9A99-33F1F0A13E7D}"/>
              </a:ext>
            </a:extLst>
          </p:cNvPr>
          <p:cNvPicPr>
            <a:picLocks noChangeAspect="1"/>
          </p:cNvPicPr>
          <p:nvPr/>
        </p:nvPicPr>
        <p:blipFill rotWithShape="1">
          <a:blip r:embed="rId5"/>
          <a:srcRect t="2818"/>
          <a:stretch/>
        </p:blipFill>
        <p:spPr>
          <a:xfrm>
            <a:off x="5218955" y="696855"/>
            <a:ext cx="5148429" cy="3905313"/>
          </a:xfrm>
          <a:prstGeom prst="rect">
            <a:avLst/>
          </a:prstGeom>
        </p:spPr>
      </p:pic>
    </p:spTree>
    <p:extLst>
      <p:ext uri="{BB962C8B-B14F-4D97-AF65-F5344CB8AC3E}">
        <p14:creationId xmlns:p14="http://schemas.microsoft.com/office/powerpoint/2010/main" val="1281454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128F4-C482-474F-8D9D-F847A07EAE97}"/>
              </a:ext>
            </a:extLst>
          </p:cNvPr>
          <p:cNvPicPr>
            <a:picLocks noChangeAspect="1"/>
          </p:cNvPicPr>
          <p:nvPr/>
        </p:nvPicPr>
        <p:blipFill>
          <a:blip r:embed="rId2"/>
          <a:stretch>
            <a:fillRect/>
          </a:stretch>
        </p:blipFill>
        <p:spPr>
          <a:xfrm>
            <a:off x="624590" y="167786"/>
            <a:ext cx="4776032" cy="2686518"/>
          </a:xfrm>
          <a:prstGeom prst="rect">
            <a:avLst/>
          </a:prstGeom>
        </p:spPr>
      </p:pic>
      <p:pic>
        <p:nvPicPr>
          <p:cNvPr id="9" name="Picture 8">
            <a:extLst>
              <a:ext uri="{FF2B5EF4-FFF2-40B4-BE49-F238E27FC236}">
                <a16:creationId xmlns:a16="http://schemas.microsoft.com/office/drawing/2014/main" id="{190D3757-3F51-49E2-872C-1B3F58F07360}"/>
              </a:ext>
            </a:extLst>
          </p:cNvPr>
          <p:cNvPicPr>
            <a:picLocks noChangeAspect="1"/>
          </p:cNvPicPr>
          <p:nvPr/>
        </p:nvPicPr>
        <p:blipFill>
          <a:blip r:embed="rId3"/>
          <a:stretch>
            <a:fillRect/>
          </a:stretch>
        </p:blipFill>
        <p:spPr>
          <a:xfrm>
            <a:off x="-57274" y="2698293"/>
            <a:ext cx="5669764" cy="4360821"/>
          </a:xfrm>
          <a:prstGeom prst="rect">
            <a:avLst/>
          </a:prstGeom>
        </p:spPr>
      </p:pic>
      <p:sp>
        <p:nvSpPr>
          <p:cNvPr id="10" name="TextBox 9">
            <a:extLst>
              <a:ext uri="{FF2B5EF4-FFF2-40B4-BE49-F238E27FC236}">
                <a16:creationId xmlns:a16="http://schemas.microsoft.com/office/drawing/2014/main" id="{5AEAE527-EDC3-4145-ADCC-4336034E0A98}"/>
              </a:ext>
            </a:extLst>
          </p:cNvPr>
          <p:cNvSpPr txBox="1"/>
          <p:nvPr/>
        </p:nvSpPr>
        <p:spPr>
          <a:xfrm>
            <a:off x="410565" y="3576215"/>
            <a:ext cx="4990057" cy="2616101"/>
          </a:xfrm>
          <a:prstGeom prst="rect">
            <a:avLst/>
          </a:prstGeom>
          <a:noFill/>
        </p:spPr>
        <p:txBody>
          <a:bodyPr wrap="square">
            <a:spAutoFit/>
          </a:bodyPr>
          <a:lstStyle/>
          <a:p>
            <a:r>
              <a:rPr lang="en-US" sz="2400" b="1" dirty="0">
                <a:latin typeface="Baskerville Old Face" panose="02020602080505020303" pitchFamily="18" charset="0"/>
              </a:rPr>
              <a:t>Island Biogeography: </a:t>
            </a:r>
          </a:p>
          <a:p>
            <a:pPr algn="just"/>
            <a:r>
              <a:rPr lang="en-US" sz="2000" dirty="0">
                <a:latin typeface="Baskerville Old Face" panose="02020602080505020303" pitchFamily="18" charset="0"/>
              </a:rPr>
              <a:t>The biogeography of islands yields some of the best evidence for evolution</a:t>
            </a:r>
          </a:p>
          <a:p>
            <a:pPr algn="just"/>
            <a:r>
              <a:rPr lang="en-US" sz="2000" dirty="0">
                <a:latin typeface="Baskerville Old Face" panose="02020602080505020303" pitchFamily="18" charset="0"/>
              </a:rPr>
              <a:t>for example: the birds called finches that Darwin studied on the Galápagos Islands. </a:t>
            </a:r>
          </a:p>
          <a:p>
            <a:pPr algn="just"/>
            <a:r>
              <a:rPr lang="en-US" sz="2000" dirty="0">
                <a:latin typeface="Baskerville Old Face" panose="02020602080505020303" pitchFamily="18" charset="0"/>
              </a:rPr>
              <a:t> All of the finches probably descended from one bird that arrived on the islands from South America (6). </a:t>
            </a:r>
          </a:p>
        </p:txBody>
      </p:sp>
      <p:pic>
        <p:nvPicPr>
          <p:cNvPr id="11" name="Picture 10">
            <a:extLst>
              <a:ext uri="{FF2B5EF4-FFF2-40B4-BE49-F238E27FC236}">
                <a16:creationId xmlns:a16="http://schemas.microsoft.com/office/drawing/2014/main" id="{62DA2256-8AE6-42BB-B31E-0BEBB2947764}"/>
              </a:ext>
            </a:extLst>
          </p:cNvPr>
          <p:cNvPicPr>
            <a:picLocks noChangeAspect="1"/>
          </p:cNvPicPr>
          <p:nvPr/>
        </p:nvPicPr>
        <p:blipFill>
          <a:blip r:embed="rId3"/>
          <a:stretch>
            <a:fillRect/>
          </a:stretch>
        </p:blipFill>
        <p:spPr>
          <a:xfrm rot="225413">
            <a:off x="6150307" y="64428"/>
            <a:ext cx="5296189" cy="3864433"/>
          </a:xfrm>
          <a:prstGeom prst="rect">
            <a:avLst/>
          </a:prstGeom>
        </p:spPr>
      </p:pic>
      <p:sp>
        <p:nvSpPr>
          <p:cNvPr id="12" name="TextBox 11">
            <a:extLst>
              <a:ext uri="{FF2B5EF4-FFF2-40B4-BE49-F238E27FC236}">
                <a16:creationId xmlns:a16="http://schemas.microsoft.com/office/drawing/2014/main" id="{9509270E-7AAD-4300-AF4B-4BE2401B9C2D}"/>
              </a:ext>
            </a:extLst>
          </p:cNvPr>
          <p:cNvSpPr txBox="1"/>
          <p:nvPr/>
        </p:nvSpPr>
        <p:spPr>
          <a:xfrm rot="236786">
            <a:off x="6736500" y="1022747"/>
            <a:ext cx="4346955" cy="224676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askerville Old Face" panose="02020602080505020303" pitchFamily="18" charset="0"/>
              </a:rPr>
              <a:t>It evolved into many finch species, each adapted for a different type of food.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askerville Old Face" panose="02020602080505020303" pitchFamily="18" charset="0"/>
              </a:rPr>
              <a:t>Galápagos finches differ in beak size and shape, depending on the type of food they eat. Those eating buds and fruits have the largest beaks. Insect and grub eaters have narrower beaks(6). </a:t>
            </a:r>
          </a:p>
        </p:txBody>
      </p:sp>
      <p:pic>
        <p:nvPicPr>
          <p:cNvPr id="13" name="Picture 12">
            <a:extLst>
              <a:ext uri="{FF2B5EF4-FFF2-40B4-BE49-F238E27FC236}">
                <a16:creationId xmlns:a16="http://schemas.microsoft.com/office/drawing/2014/main" id="{6FF452FC-4C1C-442B-B173-E7944E3477B2}"/>
              </a:ext>
            </a:extLst>
          </p:cNvPr>
          <p:cNvPicPr>
            <a:picLocks noChangeAspect="1"/>
          </p:cNvPicPr>
          <p:nvPr/>
        </p:nvPicPr>
        <p:blipFill rotWithShape="1">
          <a:blip r:embed="rId4"/>
          <a:srcRect t="17785"/>
          <a:stretch/>
        </p:blipFill>
        <p:spPr>
          <a:xfrm>
            <a:off x="6514569" y="3650162"/>
            <a:ext cx="5086477" cy="3136419"/>
          </a:xfrm>
          <a:prstGeom prst="rect">
            <a:avLst/>
          </a:prstGeom>
        </p:spPr>
      </p:pic>
    </p:spTree>
    <p:extLst>
      <p:ext uri="{BB962C8B-B14F-4D97-AF65-F5344CB8AC3E}">
        <p14:creationId xmlns:p14="http://schemas.microsoft.com/office/powerpoint/2010/main" val="800343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B1C192-6560-4B77-A9D1-C5E8B3126E52}"/>
              </a:ext>
            </a:extLst>
          </p:cNvPr>
          <p:cNvPicPr>
            <a:picLocks noChangeAspect="1"/>
          </p:cNvPicPr>
          <p:nvPr/>
        </p:nvPicPr>
        <p:blipFill>
          <a:blip r:embed="rId2"/>
          <a:stretch>
            <a:fillRect/>
          </a:stretch>
        </p:blipFill>
        <p:spPr>
          <a:xfrm>
            <a:off x="6026092" y="1421276"/>
            <a:ext cx="6127959" cy="5262980"/>
          </a:xfrm>
          <a:prstGeom prst="rect">
            <a:avLst/>
          </a:prstGeom>
        </p:spPr>
      </p:pic>
      <p:pic>
        <p:nvPicPr>
          <p:cNvPr id="8" name="Picture 7">
            <a:extLst>
              <a:ext uri="{FF2B5EF4-FFF2-40B4-BE49-F238E27FC236}">
                <a16:creationId xmlns:a16="http://schemas.microsoft.com/office/drawing/2014/main" id="{B6ABEB52-A3AD-4041-8C4F-A4B5380CFB59}"/>
              </a:ext>
            </a:extLst>
          </p:cNvPr>
          <p:cNvPicPr>
            <a:picLocks noChangeAspect="1"/>
          </p:cNvPicPr>
          <p:nvPr/>
        </p:nvPicPr>
        <p:blipFill rotWithShape="1">
          <a:blip r:embed="rId3">
            <a:extLst>
              <a:ext uri="{28A0092B-C50C-407E-A947-70E740481C1C}">
                <a14:useLocalDpi xmlns:a14="http://schemas.microsoft.com/office/drawing/2010/main" val="0"/>
              </a:ext>
            </a:extLst>
          </a:blip>
          <a:srcRect l="12322" t="8372" r="18674" b="6225"/>
          <a:stretch/>
        </p:blipFill>
        <p:spPr>
          <a:xfrm>
            <a:off x="0" y="49164"/>
            <a:ext cx="945183" cy="1147721"/>
          </a:xfrm>
          <a:prstGeom prst="rect">
            <a:avLst/>
          </a:prstGeom>
        </p:spPr>
      </p:pic>
      <p:sp>
        <p:nvSpPr>
          <p:cNvPr id="9" name="TextBox 8">
            <a:extLst>
              <a:ext uri="{FF2B5EF4-FFF2-40B4-BE49-F238E27FC236}">
                <a16:creationId xmlns:a16="http://schemas.microsoft.com/office/drawing/2014/main" id="{643F69B8-B1AB-4471-B6F1-D9445F351BDC}"/>
              </a:ext>
            </a:extLst>
          </p:cNvPr>
          <p:cNvSpPr txBox="1"/>
          <p:nvPr/>
        </p:nvSpPr>
        <p:spPr>
          <a:xfrm>
            <a:off x="187778" y="1321466"/>
            <a:ext cx="5388563" cy="5362790"/>
          </a:xfrm>
          <a:prstGeom prst="rect">
            <a:avLst/>
          </a:prstGeom>
          <a:solidFill>
            <a:schemeClr val="accent6">
              <a:lumMod val="20000"/>
              <a:lumOff val="80000"/>
            </a:schemeClr>
          </a:solidFill>
        </p:spPr>
        <p:txBody>
          <a:bodyPr wrap="square">
            <a:spAutoFit/>
          </a:bodyPr>
          <a:lstStyle/>
          <a:p>
            <a:pPr algn="just"/>
            <a:r>
              <a:rPr lang="en-US" sz="2400" dirty="0">
                <a:latin typeface="Baskerville Old Face" panose="02020602080505020303" pitchFamily="18" charset="0"/>
              </a:rPr>
              <a:t>Biogeography is the study of how and why organisms live where they do. It provides more evidence for evolution</a:t>
            </a:r>
          </a:p>
          <a:p>
            <a:pPr algn="just"/>
            <a:r>
              <a:rPr lang="en-US" sz="2400" dirty="0">
                <a:latin typeface="Baskerville Old Face" panose="02020602080505020303" pitchFamily="18" charset="0"/>
              </a:rPr>
              <a:t>Let’s consider the camel family as an example.</a:t>
            </a:r>
          </a:p>
          <a:p>
            <a:pPr algn="just"/>
            <a:r>
              <a:rPr lang="en-US" sz="2400" dirty="0">
                <a:latin typeface="Baskerville Old Face" panose="02020602080505020303" pitchFamily="18" charset="0"/>
              </a:rPr>
              <a:t>Members of the camel family now live in different parts of the world. Dromedary camels are found in Africa, Bactrian camels in Asia, and Llamas in South America. </a:t>
            </a:r>
          </a:p>
          <a:p>
            <a:pPr algn="just"/>
            <a:r>
              <a:rPr lang="en-US" sz="2400" dirty="0">
                <a:latin typeface="Baskerville Old Face" panose="02020602080505020303" pitchFamily="18" charset="0"/>
              </a:rPr>
              <a:t>They differ from one another in a number of traits. However, they share basic similarities. This is because they all evolved from a common ancestor (6-8).</a:t>
            </a:r>
          </a:p>
        </p:txBody>
      </p:sp>
      <p:sp>
        <p:nvSpPr>
          <p:cNvPr id="18" name="Rectangle 17">
            <a:extLst>
              <a:ext uri="{FF2B5EF4-FFF2-40B4-BE49-F238E27FC236}">
                <a16:creationId xmlns:a16="http://schemas.microsoft.com/office/drawing/2014/main" id="{95B4023F-900E-492D-A8EA-21DF3151A0F1}"/>
              </a:ext>
            </a:extLst>
          </p:cNvPr>
          <p:cNvSpPr/>
          <p:nvPr/>
        </p:nvSpPr>
        <p:spPr>
          <a:xfrm>
            <a:off x="472591" y="365888"/>
            <a:ext cx="8290722" cy="830997"/>
          </a:xfrm>
          <a:prstGeom prst="rect">
            <a:avLst/>
          </a:prstGeom>
          <a:noFill/>
        </p:spPr>
        <p:txBody>
          <a:bodyPr wrap="square" lIns="91440" tIns="45720" rIns="91440" bIns="45720">
            <a:spAutoFit/>
          </a:bodyPr>
          <a:lstStyle/>
          <a:p>
            <a:pPr algn="ctr"/>
            <a:r>
              <a:rPr kumimoji="0" lang="en-US" sz="4800" b="1"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Baskerville Old Face" panose="02020602080505020303" pitchFamily="18" charset="0"/>
                <a:ea typeface="+mn-ea"/>
                <a:cs typeface="+mn-cs"/>
              </a:rPr>
              <a:t>Evidence from Biogeography</a:t>
            </a:r>
            <a:endParaRPr lang="en-US" sz="4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19" name="Picture 18">
            <a:extLst>
              <a:ext uri="{FF2B5EF4-FFF2-40B4-BE49-F238E27FC236}">
                <a16:creationId xmlns:a16="http://schemas.microsoft.com/office/drawing/2014/main" id="{F3F2B579-55AB-4585-8894-F291C046D390}"/>
              </a:ext>
            </a:extLst>
          </p:cNvPr>
          <p:cNvPicPr>
            <a:picLocks noChangeAspect="1"/>
          </p:cNvPicPr>
          <p:nvPr/>
        </p:nvPicPr>
        <p:blipFill>
          <a:blip r:embed="rId4"/>
          <a:stretch>
            <a:fillRect/>
          </a:stretch>
        </p:blipFill>
        <p:spPr>
          <a:xfrm>
            <a:off x="8364511" y="41223"/>
            <a:ext cx="3789540" cy="951058"/>
          </a:xfrm>
          <a:prstGeom prst="rect">
            <a:avLst/>
          </a:prstGeom>
        </p:spPr>
      </p:pic>
    </p:spTree>
    <p:extLst>
      <p:ext uri="{BB962C8B-B14F-4D97-AF65-F5344CB8AC3E}">
        <p14:creationId xmlns:p14="http://schemas.microsoft.com/office/powerpoint/2010/main" val="376186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120DEC-430D-47C9-AD3B-68B783C4E179}"/>
              </a:ext>
            </a:extLst>
          </p:cNvPr>
          <p:cNvSpPr txBox="1"/>
          <p:nvPr/>
        </p:nvSpPr>
        <p:spPr>
          <a:xfrm>
            <a:off x="119921" y="1008806"/>
            <a:ext cx="12072079" cy="2862322"/>
          </a:xfrm>
          <a:prstGeom prst="rect">
            <a:avLst/>
          </a:prstGeom>
          <a:solidFill>
            <a:schemeClr val="accent6">
              <a:lumMod val="20000"/>
              <a:lumOff val="80000"/>
            </a:schemeClr>
          </a:solidFill>
        </p:spPr>
        <p:txBody>
          <a:bodyPr wrap="square">
            <a:spAutoFit/>
          </a:bodyPr>
          <a:lstStyle/>
          <a:p>
            <a:pPr algn="just"/>
            <a:r>
              <a:rPr lang="en-US" sz="2000" dirty="0">
                <a:latin typeface="Baskerville Old Face" panose="02020602080505020303" pitchFamily="18" charset="0"/>
              </a:rPr>
              <a:t>In the 1970s, biologists Peter and Rosemary Grant went to the Galápagos Islands to re-study Darwin’s finches. They spent more than 30 years on the project, but their efforts paid off. They were able to observe evolution by natural selection actually taking place.</a:t>
            </a:r>
          </a:p>
          <a:p>
            <a:pPr algn="just"/>
            <a:r>
              <a:rPr lang="en-US" sz="2000" dirty="0">
                <a:latin typeface="Baskerville Old Face" panose="02020602080505020303" pitchFamily="18" charset="0"/>
              </a:rPr>
              <a:t>While the Grants were on the Galápagos, a drought occurred, so fewer seeds were available for finches to eat. Birds with smaller beaks could crack open and eat only the smaller seeds. Birds with bigger beaks could crack open and eat seeds of all sizes. As a result, many of the smaller-beaked birds died in the drought, whereas birds with bigger beaks survived and reproduced. </a:t>
            </a:r>
          </a:p>
          <a:p>
            <a:pPr algn="just"/>
            <a:r>
              <a:rPr lang="en-US" sz="2000" dirty="0">
                <a:latin typeface="Baskerville Old Face" panose="02020602080505020303" pitchFamily="18" charset="0"/>
              </a:rPr>
              <a:t>within 2 years, the average beak size in the finch population increased. In other words, evolution by natural selection had occurred (9). </a:t>
            </a:r>
          </a:p>
        </p:txBody>
      </p:sp>
      <p:pic>
        <p:nvPicPr>
          <p:cNvPr id="5" name="Picture 4">
            <a:extLst>
              <a:ext uri="{FF2B5EF4-FFF2-40B4-BE49-F238E27FC236}">
                <a16:creationId xmlns:a16="http://schemas.microsoft.com/office/drawing/2014/main" id="{3A1DE511-9A1C-4263-ADC4-AA0419FB37BF}"/>
              </a:ext>
            </a:extLst>
          </p:cNvPr>
          <p:cNvPicPr>
            <a:picLocks noChangeAspect="1"/>
          </p:cNvPicPr>
          <p:nvPr/>
        </p:nvPicPr>
        <p:blipFill rotWithShape="1">
          <a:blip r:embed="rId2">
            <a:extLst>
              <a:ext uri="{28A0092B-C50C-407E-A947-70E740481C1C}">
                <a14:useLocalDpi xmlns:a14="http://schemas.microsoft.com/office/drawing/2010/main" val="0"/>
              </a:ext>
            </a:extLst>
          </a:blip>
          <a:srcRect l="11763" t="5580" r="4483" b="4095"/>
          <a:stretch/>
        </p:blipFill>
        <p:spPr>
          <a:xfrm>
            <a:off x="550688" y="3827585"/>
            <a:ext cx="11090622" cy="3030415"/>
          </a:xfrm>
          <a:prstGeom prst="rect">
            <a:avLst/>
          </a:prstGeom>
        </p:spPr>
      </p:pic>
      <p:sp>
        <p:nvSpPr>
          <p:cNvPr id="6" name="Rectangle 5">
            <a:extLst>
              <a:ext uri="{FF2B5EF4-FFF2-40B4-BE49-F238E27FC236}">
                <a16:creationId xmlns:a16="http://schemas.microsoft.com/office/drawing/2014/main" id="{6CD623F1-7694-40A3-988B-64CDA5A022B0}"/>
              </a:ext>
            </a:extLst>
          </p:cNvPr>
          <p:cNvSpPr/>
          <p:nvPr/>
        </p:nvSpPr>
        <p:spPr>
          <a:xfrm>
            <a:off x="761256" y="-4465"/>
            <a:ext cx="7265129"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Baskerville Old Face" panose="02020602080505020303" pitchFamily="18" charset="0"/>
              </a:rPr>
              <a:t>Eyewitnesses to Evolution</a:t>
            </a:r>
          </a:p>
        </p:txBody>
      </p:sp>
      <p:pic>
        <p:nvPicPr>
          <p:cNvPr id="7" name="Picture 6">
            <a:extLst>
              <a:ext uri="{FF2B5EF4-FFF2-40B4-BE49-F238E27FC236}">
                <a16:creationId xmlns:a16="http://schemas.microsoft.com/office/drawing/2014/main" id="{8286E793-408F-4513-9A45-6C0B0E8B6FD5}"/>
              </a:ext>
            </a:extLst>
          </p:cNvPr>
          <p:cNvPicPr>
            <a:picLocks noChangeAspect="1"/>
          </p:cNvPicPr>
          <p:nvPr/>
        </p:nvPicPr>
        <p:blipFill>
          <a:blip r:embed="rId3"/>
          <a:stretch>
            <a:fillRect/>
          </a:stretch>
        </p:blipFill>
        <p:spPr>
          <a:xfrm>
            <a:off x="0" y="-74951"/>
            <a:ext cx="893523" cy="1083757"/>
          </a:xfrm>
          <a:prstGeom prst="rect">
            <a:avLst/>
          </a:prstGeom>
        </p:spPr>
      </p:pic>
      <p:pic>
        <p:nvPicPr>
          <p:cNvPr id="8" name="Picture 7">
            <a:extLst>
              <a:ext uri="{FF2B5EF4-FFF2-40B4-BE49-F238E27FC236}">
                <a16:creationId xmlns:a16="http://schemas.microsoft.com/office/drawing/2014/main" id="{AADB96DE-0736-4813-9086-F16D00CD1554}"/>
              </a:ext>
            </a:extLst>
          </p:cNvPr>
          <p:cNvPicPr>
            <a:picLocks noChangeAspect="1"/>
          </p:cNvPicPr>
          <p:nvPr/>
        </p:nvPicPr>
        <p:blipFill>
          <a:blip r:embed="rId4"/>
          <a:stretch>
            <a:fillRect/>
          </a:stretch>
        </p:blipFill>
        <p:spPr>
          <a:xfrm>
            <a:off x="8180484" y="-65921"/>
            <a:ext cx="4011516" cy="951058"/>
          </a:xfrm>
          <a:prstGeom prst="rect">
            <a:avLst/>
          </a:prstGeom>
        </p:spPr>
      </p:pic>
    </p:spTree>
    <p:extLst>
      <p:ext uri="{BB962C8B-B14F-4D97-AF65-F5344CB8AC3E}">
        <p14:creationId xmlns:p14="http://schemas.microsoft.com/office/powerpoint/2010/main" val="2578063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BD988B-A408-4E45-BA52-1C6C66FFA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32" y="174471"/>
            <a:ext cx="4046646" cy="1546743"/>
          </a:xfrm>
          <a:prstGeom prst="rect">
            <a:avLst/>
          </a:prstGeom>
        </p:spPr>
      </p:pic>
      <p:sp>
        <p:nvSpPr>
          <p:cNvPr id="5" name="TextBox 4">
            <a:extLst>
              <a:ext uri="{FF2B5EF4-FFF2-40B4-BE49-F238E27FC236}">
                <a16:creationId xmlns:a16="http://schemas.microsoft.com/office/drawing/2014/main" id="{E50D195C-4243-47AD-96B4-6B15E3EBC8D3}"/>
              </a:ext>
            </a:extLst>
          </p:cNvPr>
          <p:cNvSpPr txBox="1"/>
          <p:nvPr/>
        </p:nvSpPr>
        <p:spPr>
          <a:xfrm>
            <a:off x="494674" y="1595021"/>
            <a:ext cx="11442493" cy="4832092"/>
          </a:xfrm>
          <a:prstGeom prst="rect">
            <a:avLst/>
          </a:prstGeom>
          <a:solidFill>
            <a:schemeClr val="accent6">
              <a:lumMod val="20000"/>
              <a:lumOff val="80000"/>
            </a:schemeClr>
          </a:solidFill>
        </p:spPr>
        <p:txBody>
          <a:bodyPr wrap="square">
            <a:spAutoFit/>
          </a:bodyPr>
          <a:lstStyle/>
          <a:p>
            <a:pPr marL="285750" indent="-285750">
              <a:buFont typeface="Wingdings" panose="05000000000000000000" pitchFamily="2" charset="2"/>
              <a:buChar char="Ø"/>
            </a:pPr>
            <a:r>
              <a:rPr lang="en-US" sz="2800" dirty="0">
                <a:latin typeface="Baskerville Old Face" panose="02020602080505020303" pitchFamily="18" charset="0"/>
              </a:rPr>
              <a:t>Evolution is the process of a species' features changing over numerous generations through natural selection.</a:t>
            </a:r>
          </a:p>
          <a:p>
            <a:pPr marL="285750" indent="-285750">
              <a:buFont typeface="Wingdings" panose="05000000000000000000" pitchFamily="2" charset="2"/>
              <a:buChar char="Ø"/>
            </a:pPr>
            <a:r>
              <a:rPr lang="en-US" sz="2800" dirty="0">
                <a:latin typeface="Baskerville Old Face" panose="02020602080505020303" pitchFamily="18" charset="0"/>
              </a:rPr>
              <a:t>Evolutionary theory</a:t>
            </a:r>
          </a:p>
          <a:p>
            <a:pPr marL="285750" indent="-285750">
              <a:buFont typeface="Wingdings" panose="05000000000000000000" pitchFamily="2" charset="2"/>
              <a:buChar char="Ø"/>
            </a:pPr>
            <a:r>
              <a:rPr lang="en-US" sz="2800" dirty="0">
                <a:latin typeface="Baskerville Old Face" panose="02020602080505020303" pitchFamily="18" charset="0"/>
              </a:rPr>
              <a:t>supporting evidences of  theory evolution</a:t>
            </a:r>
          </a:p>
          <a:p>
            <a:r>
              <a:rPr lang="en-US" sz="2800" dirty="0">
                <a:latin typeface="Baskerville Old Face" panose="02020602080505020303" pitchFamily="18" charset="0"/>
              </a:rPr>
              <a:t>                Comparative anatomy</a:t>
            </a:r>
          </a:p>
          <a:p>
            <a:r>
              <a:rPr lang="en-US" sz="2800" dirty="0">
                <a:latin typeface="Baskerville Old Face" panose="02020602080505020303" pitchFamily="18" charset="0"/>
              </a:rPr>
              <a:t>                Comparative embryology</a:t>
            </a:r>
          </a:p>
          <a:p>
            <a:r>
              <a:rPr lang="en-US" sz="2800" dirty="0">
                <a:latin typeface="Baskerville Old Face" panose="02020602080505020303" pitchFamily="18" charset="0"/>
              </a:rPr>
              <a:t>                Fossils</a:t>
            </a:r>
          </a:p>
          <a:p>
            <a:r>
              <a:rPr lang="en-US" sz="2800" dirty="0">
                <a:latin typeface="Baskerville Old Face" panose="02020602080505020303" pitchFamily="18" charset="0"/>
              </a:rPr>
              <a:t>                Comparing DNA ( Molecular biology)</a:t>
            </a:r>
          </a:p>
          <a:p>
            <a:r>
              <a:rPr lang="en-US" sz="2800" dirty="0">
                <a:latin typeface="Baskerville Old Face" panose="02020602080505020303" pitchFamily="18" charset="0"/>
              </a:rPr>
              <a:t>                Island Biogeography</a:t>
            </a:r>
          </a:p>
          <a:p>
            <a:r>
              <a:rPr lang="en-US" sz="2800" dirty="0">
                <a:latin typeface="Baskerville Old Face" panose="02020602080505020303" pitchFamily="18" charset="0"/>
              </a:rPr>
              <a:t>                Evidence from Biogeography</a:t>
            </a:r>
          </a:p>
          <a:p>
            <a:pPr marL="285750" indent="-285750">
              <a:buFont typeface="Wingdings" panose="05000000000000000000" pitchFamily="2" charset="2"/>
              <a:buChar char="Ø"/>
            </a:pPr>
            <a:r>
              <a:rPr lang="en-US" sz="2800" dirty="0">
                <a:latin typeface="Baskerville Old Face" panose="02020602080505020303" pitchFamily="18" charset="0"/>
              </a:rPr>
              <a:t>Eyewitnesses to Evolution</a:t>
            </a:r>
          </a:p>
        </p:txBody>
      </p:sp>
      <p:pic>
        <p:nvPicPr>
          <p:cNvPr id="6" name="Picture 5">
            <a:extLst>
              <a:ext uri="{FF2B5EF4-FFF2-40B4-BE49-F238E27FC236}">
                <a16:creationId xmlns:a16="http://schemas.microsoft.com/office/drawing/2014/main" id="{7C261B9E-CCA1-4FCD-BAF0-3B49F5E0A352}"/>
              </a:ext>
            </a:extLst>
          </p:cNvPr>
          <p:cNvPicPr>
            <a:picLocks noChangeAspect="1"/>
          </p:cNvPicPr>
          <p:nvPr/>
        </p:nvPicPr>
        <p:blipFill>
          <a:blip r:embed="rId3"/>
          <a:stretch>
            <a:fillRect/>
          </a:stretch>
        </p:blipFill>
        <p:spPr>
          <a:xfrm>
            <a:off x="8180484" y="0"/>
            <a:ext cx="4011516" cy="951058"/>
          </a:xfrm>
          <a:prstGeom prst="rect">
            <a:avLst/>
          </a:prstGeom>
        </p:spPr>
      </p:pic>
    </p:spTree>
    <p:extLst>
      <p:ext uri="{BB962C8B-B14F-4D97-AF65-F5344CB8AC3E}">
        <p14:creationId xmlns:p14="http://schemas.microsoft.com/office/powerpoint/2010/main" val="49993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57C0AF-4820-4897-8FE7-10597FFD2712}"/>
              </a:ext>
            </a:extLst>
          </p:cNvPr>
          <p:cNvSpPr/>
          <p:nvPr/>
        </p:nvSpPr>
        <p:spPr>
          <a:xfrm>
            <a:off x="417085" y="0"/>
            <a:ext cx="4162551" cy="923330"/>
          </a:xfrm>
          <a:prstGeom prst="rect">
            <a:avLst/>
          </a:prstGeom>
          <a:noFill/>
        </p:spPr>
        <p:txBody>
          <a:bodyPr wrap="none" lIns="91440" tIns="45720" rIns="91440" bIns="45720">
            <a:spAutoFit/>
          </a:bodyPr>
          <a:lstStyle/>
          <a:p>
            <a:pPr algn="ctr"/>
            <a:r>
              <a:rPr kumimoji="0" lang="en-US" sz="5400" b="1" i="0" u="none" strike="noStrike" kern="1200" cap="none" spc="0" normalizeH="0" baseline="0" noProof="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Cooper Black" panose="0208090404030B020404" pitchFamily="18" charset="0"/>
                <a:ea typeface="+mn-ea"/>
                <a:cs typeface="+mn-cs"/>
              </a:rPr>
              <a:t>References </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8" name="TextBox 7">
            <a:extLst>
              <a:ext uri="{FF2B5EF4-FFF2-40B4-BE49-F238E27FC236}">
                <a16:creationId xmlns:a16="http://schemas.microsoft.com/office/drawing/2014/main" id="{0F6DED19-96AA-4DEC-95FD-DE5AAD8FD108}"/>
              </a:ext>
            </a:extLst>
          </p:cNvPr>
          <p:cNvSpPr txBox="1"/>
          <p:nvPr/>
        </p:nvSpPr>
        <p:spPr>
          <a:xfrm>
            <a:off x="1" y="857308"/>
            <a:ext cx="12192000" cy="6000691"/>
          </a:xfrm>
          <a:prstGeom prst="rect">
            <a:avLst/>
          </a:prstGeom>
          <a:solidFill>
            <a:schemeClr val="accent6">
              <a:lumMod val="20000"/>
              <a:lumOff val="80000"/>
            </a:schemeClr>
          </a:solidFill>
        </p:spPr>
        <p:txBody>
          <a:bodyPr wrap="square">
            <a:spAutoFit/>
          </a:bodyPr>
          <a:lstStyle/>
          <a:p>
            <a:pPr marL="342900" indent="-342900">
              <a:buAutoNum type="arabicPeriod"/>
            </a:pPr>
            <a:r>
              <a:rPr lang="en-US" dirty="0" err="1">
                <a:latin typeface="Baskerville Old Face" panose="02020602080505020303" pitchFamily="18" charset="0"/>
              </a:rPr>
              <a:t>Coccia</a:t>
            </a:r>
            <a:r>
              <a:rPr lang="en-US" dirty="0">
                <a:latin typeface="Baskerville Old Face" panose="02020602080505020303" pitchFamily="18" charset="0"/>
              </a:rPr>
              <a:t>, M., &amp; Watts, J. (2020). A theory of the evolution of technology: Technological parasitism and the implications for innovation </a:t>
            </a:r>
            <a:r>
              <a:rPr lang="en-US" dirty="0" err="1">
                <a:latin typeface="Baskerville Old Face" panose="02020602080505020303" pitchFamily="18" charset="0"/>
              </a:rPr>
              <a:t>magement</a:t>
            </a:r>
            <a:r>
              <a:rPr lang="en-US" dirty="0">
                <a:latin typeface="Baskerville Old Face" panose="02020602080505020303" pitchFamily="18" charset="0"/>
              </a:rPr>
              <a:t>. Journal of Engineering and Technology Management, 55, 101552.‏</a:t>
            </a:r>
          </a:p>
          <a:p>
            <a:pPr marL="342900" indent="-342900">
              <a:buAutoNum type="arabicPeriod"/>
            </a:pPr>
            <a:r>
              <a:rPr lang="en-US" dirty="0" err="1">
                <a:latin typeface="Baskerville Old Face" panose="02020602080505020303" pitchFamily="18" charset="0"/>
              </a:rPr>
              <a:t>Schollenberger</a:t>
            </a:r>
            <a:r>
              <a:rPr lang="en-US" dirty="0">
                <a:latin typeface="Baskerville Old Face" panose="02020602080505020303" pitchFamily="18" charset="0"/>
              </a:rPr>
              <a:t>, J. (2019). To describe an alien planet: An experience of landscape in" The Voyage of the Beagle" by Charles Darwin. </a:t>
            </a:r>
            <a:r>
              <a:rPr lang="en-US" i="1" dirty="0">
                <a:latin typeface="Baskerville Old Face" panose="02020602080505020303" pitchFamily="18" charset="0"/>
              </a:rPr>
              <a:t>Polish Journal of Landscape Studies</a:t>
            </a:r>
            <a:r>
              <a:rPr lang="en-US" dirty="0">
                <a:latin typeface="Baskerville Old Face" panose="02020602080505020303" pitchFamily="18" charset="0"/>
              </a:rPr>
              <a:t>, </a:t>
            </a:r>
            <a:r>
              <a:rPr lang="en-US" i="1" dirty="0">
                <a:latin typeface="Baskerville Old Face" panose="02020602080505020303" pitchFamily="18" charset="0"/>
              </a:rPr>
              <a:t>2</a:t>
            </a:r>
            <a:r>
              <a:rPr lang="en-US" dirty="0">
                <a:latin typeface="Baskerville Old Face" panose="02020602080505020303" pitchFamily="18" charset="0"/>
              </a:rPr>
              <a:t>(4-5), 23-33.‏</a:t>
            </a:r>
          </a:p>
          <a:p>
            <a:pPr marL="342900" indent="-342900">
              <a:buAutoNum type="arabicPeriod"/>
            </a:pPr>
            <a:r>
              <a:rPr lang="en-US" dirty="0" err="1">
                <a:latin typeface="Baskerville Old Face" panose="02020602080505020303" pitchFamily="18" charset="0"/>
              </a:rPr>
              <a:t>Pumain</a:t>
            </a:r>
            <a:r>
              <a:rPr lang="en-US" dirty="0">
                <a:latin typeface="Baskerville Old Face" panose="02020602080505020303" pitchFamily="18" charset="0"/>
              </a:rPr>
              <a:t>, D. (2018). An evolutionary theory of urban systems. In International and transnational perspectives on urban systems (pp. 3-18). Springer, Singapore.‏</a:t>
            </a:r>
          </a:p>
          <a:p>
            <a:pPr marL="342900" indent="-342900">
              <a:buAutoNum type="arabicPeriod"/>
            </a:pPr>
            <a:r>
              <a:rPr lang="en-US" dirty="0">
                <a:latin typeface="Baskerville Old Face" panose="02020602080505020303" pitchFamily="18" charset="0"/>
              </a:rPr>
              <a:t>Smith, R., </a:t>
            </a:r>
            <a:r>
              <a:rPr lang="en-US" dirty="0" err="1">
                <a:latin typeface="Baskerville Old Face" panose="02020602080505020303" pitchFamily="18" charset="0"/>
              </a:rPr>
              <a:t>Steklis</a:t>
            </a:r>
            <a:r>
              <a:rPr lang="en-US" dirty="0">
                <a:latin typeface="Baskerville Old Face" panose="02020602080505020303" pitchFamily="18" charset="0"/>
              </a:rPr>
              <a:t>, H. D., </a:t>
            </a:r>
            <a:r>
              <a:rPr lang="en-US" dirty="0" err="1">
                <a:latin typeface="Baskerville Old Face" panose="02020602080505020303" pitchFamily="18" charset="0"/>
              </a:rPr>
              <a:t>Steklis</a:t>
            </a:r>
            <a:r>
              <a:rPr lang="en-US" dirty="0">
                <a:latin typeface="Baskerville Old Face" panose="02020602080505020303" pitchFamily="18" charset="0"/>
              </a:rPr>
              <a:t>, N. G., </a:t>
            </a:r>
            <a:r>
              <a:rPr lang="en-US" dirty="0" err="1">
                <a:latin typeface="Baskerville Old Face" panose="02020602080505020303" pitchFamily="18" charset="0"/>
              </a:rPr>
              <a:t>Weihs</a:t>
            </a:r>
            <a:r>
              <a:rPr lang="en-US" dirty="0">
                <a:latin typeface="Baskerville Old Face" panose="02020602080505020303" pitchFamily="18" charset="0"/>
              </a:rPr>
              <a:t>, K. L., &amp; Lane, R. D. (2020). The evolution and development of the uniquely human capacity for emotional awareness: A synthesis of comparative anatomical, cognitive, neurocomputational, and evolutionary psychological perspectives. Biological Psychology, 154, 107925.‏</a:t>
            </a:r>
          </a:p>
          <a:p>
            <a:pPr marL="342900" indent="-342900">
              <a:buAutoNum type="arabicPeriod"/>
            </a:pPr>
            <a:r>
              <a:rPr lang="en-US" dirty="0" err="1">
                <a:latin typeface="Baskerville Old Face" panose="02020602080505020303" pitchFamily="18" charset="0"/>
              </a:rPr>
              <a:t>Kuo</a:t>
            </a:r>
            <a:r>
              <a:rPr lang="en-US" dirty="0">
                <a:latin typeface="Baskerville Old Face" panose="02020602080505020303" pitchFamily="18" charset="0"/>
              </a:rPr>
              <a:t>, D. H. (2019). Comparative Embryology as a Way to Understand Evolution. In Old Questions and Young Approaches to Animal Evolution (pp. 57-72). Springer, Cham.‏</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b="0" i="0" u="none" strike="noStrike" kern="1200" cap="none" spc="0" normalizeH="0" baseline="0" noProof="0" dirty="0">
                <a:ln>
                  <a:noFill/>
                </a:ln>
                <a:solidFill>
                  <a:prstClr val="black"/>
                </a:solidFill>
                <a:effectLst/>
                <a:uLnTx/>
                <a:uFillTx/>
                <a:latin typeface="Baskerville Old Face" panose="02020602080505020303" pitchFamily="18" charset="0"/>
                <a:hlinkClick r:id="rId2"/>
              </a:rPr>
              <a:t>https://www.google.com/url?sa=t&amp;rct=j&amp;q=&amp;esrc=s&amp;source=web&amp;cd=&amp;cad=rja&amp;uact=8&amp;ved=2ahUKEwjA6OeI5Y33AhUYQEEAHaueA74QFnoECAYQAQ&amp;url=https%3A%2F%2Fwww.ncbi.nlm.nih.gov%2Fbooks%2FNBK230201%2F&amp;usg=AOvVaw3IBOVMSaNzu29oNtIGj4B6</a:t>
            </a:r>
            <a:endParaRPr lang="en-US" dirty="0">
              <a:latin typeface="Baskerville Old Face" panose="02020602080505020303" pitchFamily="18" charset="0"/>
            </a:endParaRPr>
          </a:p>
          <a:p>
            <a:pPr marL="342900" indent="-342900">
              <a:buAutoNum type="arabicPeriod"/>
            </a:pPr>
            <a:r>
              <a:rPr lang="en-US" dirty="0">
                <a:latin typeface="Baskerville Old Face" panose="02020602080505020303" pitchFamily="18" charset="0"/>
              </a:rPr>
              <a:t>Gohar, A. S., </a:t>
            </a:r>
            <a:r>
              <a:rPr lang="en-US" dirty="0" err="1">
                <a:latin typeface="Baskerville Old Face" panose="02020602080505020303" pitchFamily="18" charset="0"/>
              </a:rPr>
              <a:t>Antar</a:t>
            </a:r>
            <a:r>
              <a:rPr lang="en-US" dirty="0">
                <a:latin typeface="Baskerville Old Face" panose="02020602080505020303" pitchFamily="18" charset="0"/>
              </a:rPr>
              <a:t>, M. S., </a:t>
            </a:r>
            <a:r>
              <a:rPr lang="en-US" dirty="0" err="1">
                <a:latin typeface="Baskerville Old Face" panose="02020602080505020303" pitchFamily="18" charset="0"/>
              </a:rPr>
              <a:t>Boessenecker</a:t>
            </a:r>
            <a:r>
              <a:rPr lang="en-US" dirty="0">
                <a:latin typeface="Baskerville Old Face" panose="02020602080505020303" pitchFamily="18" charset="0"/>
              </a:rPr>
              <a:t>, R. W., Sabry, D. A., El-Sayed, S., </a:t>
            </a:r>
            <a:r>
              <a:rPr lang="en-US" dirty="0" err="1">
                <a:latin typeface="Baskerville Old Face" panose="02020602080505020303" pitchFamily="18" charset="0"/>
              </a:rPr>
              <a:t>Seiffert</a:t>
            </a:r>
            <a:r>
              <a:rPr lang="en-US" dirty="0">
                <a:latin typeface="Baskerville Old Face" panose="02020602080505020303" pitchFamily="18" charset="0"/>
              </a:rPr>
              <a:t>, E. R., ... &amp; </a:t>
            </a:r>
            <a:r>
              <a:rPr lang="en-US" dirty="0" err="1">
                <a:latin typeface="Baskerville Old Face" panose="02020602080505020303" pitchFamily="18" charset="0"/>
              </a:rPr>
              <a:t>Sallam</a:t>
            </a:r>
            <a:r>
              <a:rPr lang="en-US" dirty="0">
                <a:latin typeface="Baskerville Old Face" panose="02020602080505020303" pitchFamily="18" charset="0"/>
              </a:rPr>
              <a:t>, H. M. (2021). A new protocetid whale offers clues to biogeography and feeding ecology in early cetacean evolution. Proceedings of the Royal Society B, 288(1957), 20211368.‏</a:t>
            </a:r>
          </a:p>
          <a:p>
            <a:pPr marL="342900" indent="-342900">
              <a:buAutoNum type="arabicPeriod"/>
            </a:pPr>
            <a:r>
              <a:rPr lang="en-US" dirty="0" err="1">
                <a:latin typeface="Baskerville Old Face" panose="02020602080505020303" pitchFamily="18" charset="0"/>
              </a:rPr>
              <a:t>Arkhipova</a:t>
            </a:r>
            <a:r>
              <a:rPr lang="en-US" dirty="0">
                <a:latin typeface="Baskerville Old Face" panose="02020602080505020303" pitchFamily="18" charset="0"/>
              </a:rPr>
              <a:t>, I. R. (2018). Neutral theory, transposable elements, and eukaryotic genome evolution. Molecular biology and evolution, 35(6), 1332-1337.‏</a:t>
            </a:r>
          </a:p>
          <a:p>
            <a:pPr marL="342900" indent="-342900">
              <a:buAutoNum type="arabicPeriod"/>
            </a:pPr>
            <a:r>
              <a:rPr lang="en-US" dirty="0" err="1">
                <a:latin typeface="Baskerville Old Face" panose="02020602080505020303" pitchFamily="18" charset="0"/>
              </a:rPr>
              <a:t>Simberloff</a:t>
            </a:r>
            <a:r>
              <a:rPr lang="en-US" dirty="0">
                <a:latin typeface="Baskerville Old Face" panose="02020602080505020303" pitchFamily="18" charset="0"/>
              </a:rPr>
              <a:t>, D. S. (1974). Equilibrium theory of island biogeography and ecology. Annual review of Ecology and Systematics, 5(1), 161-182.‏</a:t>
            </a:r>
          </a:p>
        </p:txBody>
      </p:sp>
      <p:pic>
        <p:nvPicPr>
          <p:cNvPr id="9" name="Picture 8">
            <a:extLst>
              <a:ext uri="{FF2B5EF4-FFF2-40B4-BE49-F238E27FC236}">
                <a16:creationId xmlns:a16="http://schemas.microsoft.com/office/drawing/2014/main" id="{76B91172-AB33-4ABC-8A50-5E7E8EB6C7F8}"/>
              </a:ext>
            </a:extLst>
          </p:cNvPr>
          <p:cNvPicPr>
            <a:picLocks noChangeAspect="1"/>
          </p:cNvPicPr>
          <p:nvPr/>
        </p:nvPicPr>
        <p:blipFill>
          <a:blip r:embed="rId3"/>
          <a:stretch>
            <a:fillRect/>
          </a:stretch>
        </p:blipFill>
        <p:spPr>
          <a:xfrm>
            <a:off x="8180484" y="-46874"/>
            <a:ext cx="4011516" cy="951058"/>
          </a:xfrm>
          <a:prstGeom prst="rect">
            <a:avLst/>
          </a:prstGeom>
        </p:spPr>
      </p:pic>
    </p:spTree>
    <p:extLst>
      <p:ext uri="{BB962C8B-B14F-4D97-AF65-F5344CB8AC3E}">
        <p14:creationId xmlns:p14="http://schemas.microsoft.com/office/powerpoint/2010/main" val="1687470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A48822-8C02-4E8B-9F42-8CBA0ADBA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362" y="1885417"/>
            <a:ext cx="5858693" cy="4677428"/>
          </a:xfrm>
          <a:prstGeom prst="rect">
            <a:avLst/>
          </a:prstGeom>
        </p:spPr>
      </p:pic>
      <p:sp>
        <p:nvSpPr>
          <p:cNvPr id="3" name="Thought Bubble: Cloud 2">
            <a:extLst>
              <a:ext uri="{FF2B5EF4-FFF2-40B4-BE49-F238E27FC236}">
                <a16:creationId xmlns:a16="http://schemas.microsoft.com/office/drawing/2014/main" id="{F8DFCE04-1CC9-47C7-B7FF-A967C93E9ABF}"/>
              </a:ext>
            </a:extLst>
          </p:cNvPr>
          <p:cNvSpPr/>
          <p:nvPr/>
        </p:nvSpPr>
        <p:spPr>
          <a:xfrm flipH="1">
            <a:off x="3352799" y="185530"/>
            <a:ext cx="4585249" cy="1842053"/>
          </a:xfrm>
          <a:prstGeom prst="cloudCallout">
            <a:avLst/>
          </a:prstGeom>
          <a:noFill/>
          <a:ln w="3810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panose="020B0602020104020603"/>
              <a:ea typeface="+mn-ea"/>
              <a:cs typeface="+mn-cs"/>
            </a:endParaRPr>
          </a:p>
        </p:txBody>
      </p:sp>
      <p:sp>
        <p:nvSpPr>
          <p:cNvPr id="4" name="TextBox 3">
            <a:extLst>
              <a:ext uri="{FF2B5EF4-FFF2-40B4-BE49-F238E27FC236}">
                <a16:creationId xmlns:a16="http://schemas.microsoft.com/office/drawing/2014/main" id="{A66C2C7A-3241-4C25-8FD0-E1E8191B2EC0}"/>
              </a:ext>
            </a:extLst>
          </p:cNvPr>
          <p:cNvSpPr txBox="1"/>
          <p:nvPr/>
        </p:nvSpPr>
        <p:spPr>
          <a:xfrm>
            <a:off x="4081668" y="586703"/>
            <a:ext cx="3578083" cy="1200329"/>
          </a:xfrm>
          <a:prstGeom prst="rect">
            <a:avLst/>
          </a:prstGeom>
          <a:noFill/>
        </p:spPr>
        <p:txBody>
          <a:bodyPr wrap="square" rtlCol="0">
            <a:spAutoFit/>
          </a:bodyPr>
          <a:lstStyle/>
          <a:p>
            <a:pPr algn="ctr" defTabSz="457200"/>
            <a:r>
              <a:rPr lang="en-US" sz="2400" dirty="0">
                <a:solidFill>
                  <a:srgbClr val="C00000"/>
                </a:solidFill>
                <a:latin typeface="Kristen ITC" panose="03050502040202030202" pitchFamily="66" charset="0"/>
              </a:rPr>
              <a:t>Any Question </a:t>
            </a:r>
          </a:p>
          <a:p>
            <a:pPr algn="ctr" defTabSz="457200"/>
            <a:r>
              <a:rPr lang="en-US" sz="2400" dirty="0">
                <a:solidFill>
                  <a:srgbClr val="C00000"/>
                </a:solidFill>
                <a:latin typeface="Kristen ITC" panose="03050502040202030202" pitchFamily="66" charset="0"/>
              </a:rPr>
              <a:t>No, hard question, please </a:t>
            </a:r>
          </a:p>
        </p:txBody>
      </p:sp>
      <p:pic>
        <p:nvPicPr>
          <p:cNvPr id="5" name="Picture 4">
            <a:extLst>
              <a:ext uri="{FF2B5EF4-FFF2-40B4-BE49-F238E27FC236}">
                <a16:creationId xmlns:a16="http://schemas.microsoft.com/office/drawing/2014/main" id="{88C5799F-86F9-4651-A7FA-2D0662D7DAD1}"/>
              </a:ext>
            </a:extLst>
          </p:cNvPr>
          <p:cNvPicPr>
            <a:picLocks noChangeAspect="1"/>
          </p:cNvPicPr>
          <p:nvPr/>
        </p:nvPicPr>
        <p:blipFill>
          <a:blip r:embed="rId3"/>
          <a:stretch>
            <a:fillRect/>
          </a:stretch>
        </p:blipFill>
        <p:spPr>
          <a:xfrm>
            <a:off x="8349485" y="0"/>
            <a:ext cx="4011516" cy="951058"/>
          </a:xfrm>
          <a:prstGeom prst="rect">
            <a:avLst/>
          </a:prstGeom>
        </p:spPr>
      </p:pic>
    </p:spTree>
    <p:extLst>
      <p:ext uri="{BB962C8B-B14F-4D97-AF65-F5344CB8AC3E}">
        <p14:creationId xmlns:p14="http://schemas.microsoft.com/office/powerpoint/2010/main" val="3173823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F3852-2F73-4F50-AF34-BA5B7A49C710}"/>
              </a:ext>
            </a:extLst>
          </p:cNvPr>
          <p:cNvPicPr>
            <a:picLocks noChangeAspect="1"/>
          </p:cNvPicPr>
          <p:nvPr/>
        </p:nvPicPr>
        <p:blipFill>
          <a:blip r:embed="rId2"/>
          <a:stretch>
            <a:fillRect/>
          </a:stretch>
        </p:blipFill>
        <p:spPr>
          <a:xfrm>
            <a:off x="141653" y="1107958"/>
            <a:ext cx="8572500" cy="5048250"/>
          </a:xfrm>
          <a:prstGeom prst="rect">
            <a:avLst/>
          </a:prstGeom>
        </p:spPr>
      </p:pic>
      <p:pic>
        <p:nvPicPr>
          <p:cNvPr id="3" name="Picture 4" descr="Chinese Thank You GIFs | Tenor">
            <a:extLst>
              <a:ext uri="{FF2B5EF4-FFF2-40B4-BE49-F238E27FC236}">
                <a16:creationId xmlns:a16="http://schemas.microsoft.com/office/drawing/2014/main" id="{49D00C0F-14B2-4D1C-873C-B8E8A8E0E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40378">
            <a:off x="8763154" y="2494812"/>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459F63-D2F1-412E-9E10-F681C0712B3A}"/>
              </a:ext>
            </a:extLst>
          </p:cNvPr>
          <p:cNvPicPr>
            <a:picLocks noChangeAspect="1"/>
          </p:cNvPicPr>
          <p:nvPr/>
        </p:nvPicPr>
        <p:blipFill>
          <a:blip r:embed="rId4"/>
          <a:stretch>
            <a:fillRect/>
          </a:stretch>
        </p:blipFill>
        <p:spPr>
          <a:xfrm>
            <a:off x="8180484" y="-3748"/>
            <a:ext cx="4011516" cy="951058"/>
          </a:xfrm>
          <a:prstGeom prst="rect">
            <a:avLst/>
          </a:prstGeom>
        </p:spPr>
      </p:pic>
    </p:spTree>
    <p:extLst>
      <p:ext uri="{BB962C8B-B14F-4D97-AF65-F5344CB8AC3E}">
        <p14:creationId xmlns:p14="http://schemas.microsoft.com/office/powerpoint/2010/main" val="180256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2EADF6E-B11C-46AE-A38F-38A51B337483}"/>
              </a:ext>
            </a:extLst>
          </p:cNvPr>
          <p:cNvPicPr>
            <a:picLocks noChangeAspect="1"/>
          </p:cNvPicPr>
          <p:nvPr/>
        </p:nvPicPr>
        <p:blipFill rotWithShape="1">
          <a:blip r:embed="rId2">
            <a:extLst>
              <a:ext uri="{28A0092B-C50C-407E-A947-70E740481C1C}">
                <a14:useLocalDpi xmlns:a14="http://schemas.microsoft.com/office/drawing/2010/main" val="0"/>
              </a:ext>
            </a:extLst>
          </a:blip>
          <a:srcRect l="2838" r="6220" b="6706"/>
          <a:stretch/>
        </p:blipFill>
        <p:spPr>
          <a:xfrm>
            <a:off x="5682097" y="1318601"/>
            <a:ext cx="4904511" cy="5232044"/>
          </a:xfrm>
          <a:prstGeom prst="rect">
            <a:avLst/>
          </a:prstGeom>
        </p:spPr>
      </p:pic>
      <p:pic>
        <p:nvPicPr>
          <p:cNvPr id="13" name="Picture 12">
            <a:extLst>
              <a:ext uri="{FF2B5EF4-FFF2-40B4-BE49-F238E27FC236}">
                <a16:creationId xmlns:a16="http://schemas.microsoft.com/office/drawing/2014/main" id="{105CAB30-5541-4F59-AE3D-A545A01BA7E4}"/>
              </a:ext>
            </a:extLst>
          </p:cNvPr>
          <p:cNvPicPr>
            <a:picLocks noChangeAspect="1"/>
          </p:cNvPicPr>
          <p:nvPr/>
        </p:nvPicPr>
        <p:blipFill rotWithShape="1">
          <a:blip r:embed="rId3">
            <a:extLst>
              <a:ext uri="{28A0092B-C50C-407E-A947-70E740481C1C}">
                <a14:useLocalDpi xmlns:a14="http://schemas.microsoft.com/office/drawing/2010/main" val="0"/>
              </a:ext>
            </a:extLst>
          </a:blip>
          <a:srcRect l="6149" t="66516" r="3814" b="19226"/>
          <a:stretch/>
        </p:blipFill>
        <p:spPr>
          <a:xfrm>
            <a:off x="4443842" y="-34037"/>
            <a:ext cx="7523019" cy="1731818"/>
          </a:xfrm>
          <a:prstGeom prst="rect">
            <a:avLst/>
          </a:prstGeom>
        </p:spPr>
      </p:pic>
      <p:sp>
        <p:nvSpPr>
          <p:cNvPr id="15" name="TextBox 14">
            <a:extLst>
              <a:ext uri="{FF2B5EF4-FFF2-40B4-BE49-F238E27FC236}">
                <a16:creationId xmlns:a16="http://schemas.microsoft.com/office/drawing/2014/main" id="{8360A3E2-027D-4EDD-B1F9-DC2BF1BB08C7}"/>
              </a:ext>
            </a:extLst>
          </p:cNvPr>
          <p:cNvSpPr txBox="1"/>
          <p:nvPr/>
        </p:nvSpPr>
        <p:spPr>
          <a:xfrm>
            <a:off x="6509902" y="934091"/>
            <a:ext cx="3390898" cy="523220"/>
          </a:xfrm>
          <a:prstGeom prst="rect">
            <a:avLst/>
          </a:prstGeom>
          <a:noFill/>
        </p:spPr>
        <p:txBody>
          <a:bodyPr wrap="square">
            <a:spAutoFit/>
          </a:bodyPr>
          <a:lstStyle/>
          <a:p>
            <a:pPr algn="ctr"/>
            <a:r>
              <a:rPr lang="en-US" sz="2800" dirty="0">
                <a:solidFill>
                  <a:srgbClr val="C00000"/>
                </a:solidFill>
                <a:latin typeface="Cooper Black" panose="0208090404030B020404" pitchFamily="18" charset="0"/>
              </a:rPr>
              <a:t>Aim of the PPT </a:t>
            </a:r>
          </a:p>
        </p:txBody>
      </p:sp>
      <p:sp>
        <p:nvSpPr>
          <p:cNvPr id="17" name="TextBox 16">
            <a:extLst>
              <a:ext uri="{FF2B5EF4-FFF2-40B4-BE49-F238E27FC236}">
                <a16:creationId xmlns:a16="http://schemas.microsoft.com/office/drawing/2014/main" id="{4ADBFD69-B4AC-45E9-B9BB-C63C8BD7E37D}"/>
              </a:ext>
            </a:extLst>
          </p:cNvPr>
          <p:cNvSpPr txBox="1"/>
          <p:nvPr/>
        </p:nvSpPr>
        <p:spPr>
          <a:xfrm>
            <a:off x="6161807" y="2395240"/>
            <a:ext cx="4087091" cy="4462760"/>
          </a:xfrm>
          <a:prstGeom prst="rect">
            <a:avLst/>
          </a:prstGeom>
          <a:noFill/>
        </p:spPr>
        <p:txBody>
          <a:bodyPr wrap="square">
            <a:spAutoFit/>
          </a:bodyPr>
          <a:lstStyle/>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Evolution</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Voyage of the Beagle</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Evolutionary theory </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supporting evidences of theory evolution</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Eyewitnesses to Evolution</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Conclusion </a:t>
            </a:r>
          </a:p>
          <a:p>
            <a:pPr marL="342900" marR="0" lvl="0" indent="-3429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ooper Black" panose="0208090404030B020404" pitchFamily="18" charset="0"/>
              </a:rPr>
              <a:t>References </a:t>
            </a:r>
            <a:endParaRPr kumimoji="0" lang="en-US" sz="24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endParaRPr>
          </a:p>
        </p:txBody>
      </p:sp>
      <p:pic>
        <p:nvPicPr>
          <p:cNvPr id="18" name="Picture 17">
            <a:extLst>
              <a:ext uri="{FF2B5EF4-FFF2-40B4-BE49-F238E27FC236}">
                <a16:creationId xmlns:a16="http://schemas.microsoft.com/office/drawing/2014/main" id="{4B14F69D-8E7B-4B1F-A23D-92EF0D32B346}"/>
              </a:ext>
            </a:extLst>
          </p:cNvPr>
          <p:cNvPicPr>
            <a:picLocks noChangeAspect="1"/>
          </p:cNvPicPr>
          <p:nvPr/>
        </p:nvPicPr>
        <p:blipFill>
          <a:blip r:embed="rId4"/>
          <a:stretch>
            <a:fillRect/>
          </a:stretch>
        </p:blipFill>
        <p:spPr>
          <a:xfrm>
            <a:off x="568508" y="1697781"/>
            <a:ext cx="4572396" cy="5005250"/>
          </a:xfrm>
          <a:prstGeom prst="rect">
            <a:avLst/>
          </a:prstGeom>
        </p:spPr>
      </p:pic>
      <p:pic>
        <p:nvPicPr>
          <p:cNvPr id="19" name="Picture 18">
            <a:extLst>
              <a:ext uri="{FF2B5EF4-FFF2-40B4-BE49-F238E27FC236}">
                <a16:creationId xmlns:a16="http://schemas.microsoft.com/office/drawing/2014/main" id="{8CEDF38D-4862-4A69-A362-2B14F7FE7013}"/>
              </a:ext>
            </a:extLst>
          </p:cNvPr>
          <p:cNvPicPr>
            <a:picLocks noChangeAspect="1"/>
          </p:cNvPicPr>
          <p:nvPr/>
        </p:nvPicPr>
        <p:blipFill>
          <a:blip r:embed="rId5"/>
          <a:stretch>
            <a:fillRect/>
          </a:stretch>
        </p:blipFill>
        <p:spPr>
          <a:xfrm>
            <a:off x="0" y="-24683"/>
            <a:ext cx="3422073" cy="811312"/>
          </a:xfrm>
          <a:prstGeom prst="rect">
            <a:avLst/>
          </a:prstGeom>
        </p:spPr>
      </p:pic>
    </p:spTree>
    <p:extLst>
      <p:ext uri="{BB962C8B-B14F-4D97-AF65-F5344CB8AC3E}">
        <p14:creationId xmlns:p14="http://schemas.microsoft.com/office/powerpoint/2010/main" val="3154118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A36187-C3F3-4AF0-A738-F571E7715048}"/>
              </a:ext>
            </a:extLst>
          </p:cNvPr>
          <p:cNvSpPr txBox="1"/>
          <p:nvPr/>
        </p:nvSpPr>
        <p:spPr>
          <a:xfrm>
            <a:off x="238764" y="1750601"/>
            <a:ext cx="11714471" cy="923330"/>
          </a:xfrm>
          <a:prstGeom prst="rect">
            <a:avLst/>
          </a:prstGeom>
          <a:solidFill>
            <a:srgbClr val="A68278"/>
          </a:solidFill>
        </p:spPr>
        <p:txBody>
          <a:bodyPr wrap="square">
            <a:spAutoFit/>
          </a:bodyPr>
          <a:lstStyle/>
          <a:p>
            <a:pPr algn="just"/>
            <a:r>
              <a:rPr lang="en-US" dirty="0">
                <a:solidFill>
                  <a:schemeClr val="bg1"/>
                </a:solidFill>
                <a:latin typeface="Cooper Black" panose="0208090404030B020404" pitchFamily="18" charset="0"/>
              </a:rPr>
              <a:t>In biology, evolution is the change in the characteristics of a species over several generations and relies on the process of natural selection. The theory of evolution is based on the idea that all species</a:t>
            </a:r>
            <a:r>
              <a:rPr lang="en-US" baseline="30000" dirty="0">
                <a:solidFill>
                  <a:schemeClr val="bg1"/>
                </a:solidFill>
                <a:latin typeface="Cooper Black" panose="0208090404030B020404" pitchFamily="18" charset="0"/>
              </a:rPr>
              <a:t> </a:t>
            </a:r>
            <a:r>
              <a:rPr lang="en-US" dirty="0">
                <a:solidFill>
                  <a:schemeClr val="bg1"/>
                </a:solidFill>
                <a:latin typeface="Cooper Black" panose="0208090404030B020404" pitchFamily="18" charset="0"/>
              </a:rPr>
              <a:t>are related and gradually change over time (1). </a:t>
            </a:r>
          </a:p>
        </p:txBody>
      </p:sp>
      <p:pic>
        <p:nvPicPr>
          <p:cNvPr id="13" name="Picture 12">
            <a:extLst>
              <a:ext uri="{FF2B5EF4-FFF2-40B4-BE49-F238E27FC236}">
                <a16:creationId xmlns:a16="http://schemas.microsoft.com/office/drawing/2014/main" id="{EA9041EA-EDD5-4961-A65E-A1F2DEAEE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6643" y="87222"/>
            <a:ext cx="4502961" cy="1531537"/>
          </a:xfrm>
          <a:prstGeom prst="rect">
            <a:avLst/>
          </a:prstGeom>
        </p:spPr>
      </p:pic>
      <p:sp>
        <p:nvSpPr>
          <p:cNvPr id="14" name="TextBox 13">
            <a:extLst>
              <a:ext uri="{FF2B5EF4-FFF2-40B4-BE49-F238E27FC236}">
                <a16:creationId xmlns:a16="http://schemas.microsoft.com/office/drawing/2014/main" id="{8B7CCD17-5378-422F-8E12-EE7E527050B1}"/>
              </a:ext>
            </a:extLst>
          </p:cNvPr>
          <p:cNvSpPr txBox="1"/>
          <p:nvPr/>
        </p:nvSpPr>
        <p:spPr>
          <a:xfrm>
            <a:off x="4419601" y="429948"/>
            <a:ext cx="3352799"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ooper Black" panose="0208090404030B020404" pitchFamily="18" charset="0"/>
                <a:ea typeface="+mn-ea"/>
                <a:cs typeface="+mn-cs"/>
              </a:rPr>
              <a:t>Evolution</a:t>
            </a:r>
          </a:p>
        </p:txBody>
      </p:sp>
      <p:pic>
        <p:nvPicPr>
          <p:cNvPr id="16" name="Picture 15">
            <a:extLst>
              <a:ext uri="{FF2B5EF4-FFF2-40B4-BE49-F238E27FC236}">
                <a16:creationId xmlns:a16="http://schemas.microsoft.com/office/drawing/2014/main" id="{FA50A9AF-1003-4B83-8489-1AE01FDBEB0A}"/>
              </a:ext>
            </a:extLst>
          </p:cNvPr>
          <p:cNvPicPr>
            <a:picLocks noChangeAspect="1"/>
          </p:cNvPicPr>
          <p:nvPr/>
        </p:nvPicPr>
        <p:blipFill rotWithShape="1">
          <a:blip r:embed="rId3">
            <a:extLst>
              <a:ext uri="{28A0092B-C50C-407E-A947-70E740481C1C}">
                <a14:useLocalDpi xmlns:a14="http://schemas.microsoft.com/office/drawing/2010/main" val="0"/>
              </a:ext>
            </a:extLst>
          </a:blip>
          <a:srcRect t="18971" b="9496"/>
          <a:stretch/>
        </p:blipFill>
        <p:spPr>
          <a:xfrm>
            <a:off x="93292" y="2805773"/>
            <a:ext cx="12005416" cy="4151817"/>
          </a:xfrm>
          <a:prstGeom prst="rect">
            <a:avLst/>
          </a:prstGeom>
        </p:spPr>
      </p:pic>
      <p:pic>
        <p:nvPicPr>
          <p:cNvPr id="19" name="Picture 18">
            <a:extLst>
              <a:ext uri="{FF2B5EF4-FFF2-40B4-BE49-F238E27FC236}">
                <a16:creationId xmlns:a16="http://schemas.microsoft.com/office/drawing/2014/main" id="{3CEDB3B4-AC10-45CF-A111-B23CB375A15A}"/>
              </a:ext>
            </a:extLst>
          </p:cNvPr>
          <p:cNvPicPr>
            <a:picLocks noChangeAspect="1"/>
          </p:cNvPicPr>
          <p:nvPr/>
        </p:nvPicPr>
        <p:blipFill>
          <a:blip r:embed="rId4"/>
          <a:stretch>
            <a:fillRect/>
          </a:stretch>
        </p:blipFill>
        <p:spPr>
          <a:xfrm>
            <a:off x="-49118" y="-45581"/>
            <a:ext cx="3055554" cy="724417"/>
          </a:xfrm>
          <a:prstGeom prst="rect">
            <a:avLst/>
          </a:prstGeom>
        </p:spPr>
      </p:pic>
    </p:spTree>
    <p:extLst>
      <p:ext uri="{BB962C8B-B14F-4D97-AF65-F5344CB8AC3E}">
        <p14:creationId xmlns:p14="http://schemas.microsoft.com/office/powerpoint/2010/main" val="245836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F1E57B-4E82-4B79-8A55-F250E74898D1}"/>
              </a:ext>
            </a:extLst>
          </p:cNvPr>
          <p:cNvPicPr>
            <a:picLocks noChangeAspect="1"/>
          </p:cNvPicPr>
          <p:nvPr/>
        </p:nvPicPr>
        <p:blipFill>
          <a:blip r:embed="rId2"/>
          <a:stretch>
            <a:fillRect/>
          </a:stretch>
        </p:blipFill>
        <p:spPr>
          <a:xfrm>
            <a:off x="0" y="775855"/>
            <a:ext cx="4918545" cy="6297471"/>
          </a:xfrm>
          <a:prstGeom prst="rect">
            <a:avLst/>
          </a:prstGeom>
        </p:spPr>
      </p:pic>
      <p:pic>
        <p:nvPicPr>
          <p:cNvPr id="7" name="Picture 6">
            <a:extLst>
              <a:ext uri="{FF2B5EF4-FFF2-40B4-BE49-F238E27FC236}">
                <a16:creationId xmlns:a16="http://schemas.microsoft.com/office/drawing/2014/main" id="{AA095F9F-5495-448E-8E18-B910FD587F61}"/>
              </a:ext>
            </a:extLst>
          </p:cNvPr>
          <p:cNvPicPr>
            <a:picLocks noChangeAspect="1"/>
          </p:cNvPicPr>
          <p:nvPr/>
        </p:nvPicPr>
        <p:blipFill rotWithShape="1">
          <a:blip r:embed="rId3">
            <a:extLst>
              <a:ext uri="{28A0092B-C50C-407E-A947-70E740481C1C}">
                <a14:useLocalDpi xmlns:a14="http://schemas.microsoft.com/office/drawing/2010/main" val="0"/>
              </a:ext>
            </a:extLst>
          </a:blip>
          <a:srcRect l="4018" t="14880" r="4023" b="2769"/>
          <a:stretch/>
        </p:blipFill>
        <p:spPr>
          <a:xfrm>
            <a:off x="4918546" y="1413454"/>
            <a:ext cx="7273454" cy="3976254"/>
          </a:xfrm>
          <a:prstGeom prst="rect">
            <a:avLst/>
          </a:prstGeom>
        </p:spPr>
      </p:pic>
      <p:sp>
        <p:nvSpPr>
          <p:cNvPr id="9" name="TextBox 8">
            <a:extLst>
              <a:ext uri="{FF2B5EF4-FFF2-40B4-BE49-F238E27FC236}">
                <a16:creationId xmlns:a16="http://schemas.microsoft.com/office/drawing/2014/main" id="{5F340EA3-63BE-444A-A18F-8AFCF41BCA79}"/>
              </a:ext>
            </a:extLst>
          </p:cNvPr>
          <p:cNvSpPr txBox="1"/>
          <p:nvPr/>
        </p:nvSpPr>
        <p:spPr>
          <a:xfrm>
            <a:off x="5998835" y="2644170"/>
            <a:ext cx="5112875"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C00000"/>
                </a:solidFill>
                <a:effectLst/>
                <a:uLnTx/>
                <a:uFillTx/>
                <a:latin typeface="Cooper Black" panose="0208090404030B020404" pitchFamily="18" charset="0"/>
              </a:rPr>
              <a:t>How do you think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C00000"/>
                </a:solidFill>
                <a:effectLst/>
                <a:uLnTx/>
                <a:uFillTx/>
                <a:latin typeface="Cooper Black" panose="0208090404030B020404" pitchFamily="18" charset="0"/>
              </a:rPr>
              <a:t>Darwin came up with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C00000"/>
                </a:solidFill>
                <a:effectLst/>
                <a:uLnTx/>
                <a:uFillTx/>
                <a:latin typeface="Cooper Black" panose="0208090404030B020404" pitchFamily="18" charset="0"/>
              </a:rPr>
              <a:t> his theory?</a:t>
            </a:r>
            <a:endParaRPr kumimoji="0" lang="en-US" sz="1200" b="0" i="0" u="none" strike="noStrike" kern="1200" cap="none" spc="0" normalizeH="0" baseline="0" noProof="0" dirty="0">
              <a:ln>
                <a:noFill/>
              </a:ln>
              <a:solidFill>
                <a:srgbClr val="C00000"/>
              </a:solidFill>
              <a:effectLst/>
              <a:uLnTx/>
              <a:uFillTx/>
              <a:latin typeface="Cooper Black" panose="0208090404030B020404" pitchFamily="18" charset="0"/>
            </a:endParaRPr>
          </a:p>
        </p:txBody>
      </p:sp>
      <p:pic>
        <p:nvPicPr>
          <p:cNvPr id="10" name="Picture 9">
            <a:extLst>
              <a:ext uri="{FF2B5EF4-FFF2-40B4-BE49-F238E27FC236}">
                <a16:creationId xmlns:a16="http://schemas.microsoft.com/office/drawing/2014/main" id="{ECF505D6-2E63-4236-BAEB-2180E27E1622}"/>
              </a:ext>
            </a:extLst>
          </p:cNvPr>
          <p:cNvPicPr>
            <a:picLocks noChangeAspect="1"/>
          </p:cNvPicPr>
          <p:nvPr/>
        </p:nvPicPr>
        <p:blipFill>
          <a:blip r:embed="rId4"/>
          <a:stretch>
            <a:fillRect/>
          </a:stretch>
        </p:blipFill>
        <p:spPr>
          <a:xfrm>
            <a:off x="8769927" y="-35457"/>
            <a:ext cx="3422073" cy="811312"/>
          </a:xfrm>
          <a:prstGeom prst="rect">
            <a:avLst/>
          </a:prstGeom>
        </p:spPr>
      </p:pic>
    </p:spTree>
    <p:extLst>
      <p:ext uri="{BB962C8B-B14F-4D97-AF65-F5344CB8AC3E}">
        <p14:creationId xmlns:p14="http://schemas.microsoft.com/office/powerpoint/2010/main" val="28752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F9F0FB-A8CD-427C-94C9-97D2C923B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207" y="2736182"/>
            <a:ext cx="6744793" cy="4121818"/>
          </a:xfrm>
          <a:prstGeom prst="rect">
            <a:avLst/>
          </a:prstGeom>
        </p:spPr>
      </p:pic>
      <p:pic>
        <p:nvPicPr>
          <p:cNvPr id="11" name="Picture 10">
            <a:extLst>
              <a:ext uri="{FF2B5EF4-FFF2-40B4-BE49-F238E27FC236}">
                <a16:creationId xmlns:a16="http://schemas.microsoft.com/office/drawing/2014/main" id="{FA0D3CC8-FB0A-46E4-B477-DED039F95DA6}"/>
              </a:ext>
            </a:extLst>
          </p:cNvPr>
          <p:cNvPicPr>
            <a:picLocks noChangeAspect="1"/>
          </p:cNvPicPr>
          <p:nvPr/>
        </p:nvPicPr>
        <p:blipFill rotWithShape="1">
          <a:blip r:embed="rId3"/>
          <a:srcRect r="4178"/>
          <a:stretch/>
        </p:blipFill>
        <p:spPr>
          <a:xfrm>
            <a:off x="52821" y="547164"/>
            <a:ext cx="5044785" cy="5763672"/>
          </a:xfrm>
          <a:prstGeom prst="rect">
            <a:avLst/>
          </a:prstGeom>
        </p:spPr>
      </p:pic>
      <p:sp>
        <p:nvSpPr>
          <p:cNvPr id="13" name="TextBox 12">
            <a:extLst>
              <a:ext uri="{FF2B5EF4-FFF2-40B4-BE49-F238E27FC236}">
                <a16:creationId xmlns:a16="http://schemas.microsoft.com/office/drawing/2014/main" id="{B4407669-F496-4C9C-AE51-B6C03607B388}"/>
              </a:ext>
            </a:extLst>
          </p:cNvPr>
          <p:cNvSpPr txBox="1"/>
          <p:nvPr/>
        </p:nvSpPr>
        <p:spPr>
          <a:xfrm>
            <a:off x="530958" y="1725729"/>
            <a:ext cx="4298374" cy="39087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prstClr val="black"/>
                </a:solidFill>
                <a:effectLst/>
                <a:uLnTx/>
                <a:uFillTx/>
                <a:latin typeface="Baskerville Old Face" panose="02020602080505020303" pitchFamily="18" charset="0"/>
              </a:rPr>
              <a:t>Voyage of the Beagle: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askerville Old Face" panose="02020602080505020303" pitchFamily="18" charset="0"/>
              </a:rPr>
              <a:t>In 1831, Charles Darwin received an astounding invitation: to join the HMS Beagle as ship's naturalist for a trip around the world. For most of the next five years, </a:t>
            </a:r>
            <a:r>
              <a:rPr kumimoji="0" lang="en-US" sz="2000" b="1" i="0" u="none" strike="noStrike" kern="1200" cap="none" spc="0" normalizeH="0" baseline="0" noProof="0" dirty="0">
                <a:ln>
                  <a:noFill/>
                </a:ln>
                <a:solidFill>
                  <a:prstClr val="black"/>
                </a:solidFill>
                <a:effectLst/>
                <a:uLnTx/>
                <a:uFillTx/>
                <a:latin typeface="Baskerville Old Face" panose="02020602080505020303" pitchFamily="18" charset="0"/>
              </a:rPr>
              <a:t>the Beagle surveyed the coast of South America, leaving Darwin free to explore the continent and islands, including the Galápagos (2)</a:t>
            </a:r>
            <a:r>
              <a:rPr kumimoji="0" lang="en-US" sz="2000" b="0" i="0" u="none" strike="noStrike" kern="1200" cap="none" spc="0" normalizeH="0" baseline="0" noProof="0" dirty="0">
                <a:ln>
                  <a:noFill/>
                </a:ln>
                <a:solidFill>
                  <a:prstClr val="black"/>
                </a:solidFill>
                <a:effectLst/>
                <a:uLnTx/>
                <a:uFillTx/>
                <a:latin typeface="Baskerville Old Face" panose="02020602080505020303" pitchFamily="18" charset="0"/>
              </a:rPr>
              <a:t>.</a:t>
            </a:r>
          </a:p>
        </p:txBody>
      </p:sp>
      <p:pic>
        <p:nvPicPr>
          <p:cNvPr id="15" name="Picture 14">
            <a:extLst>
              <a:ext uri="{FF2B5EF4-FFF2-40B4-BE49-F238E27FC236}">
                <a16:creationId xmlns:a16="http://schemas.microsoft.com/office/drawing/2014/main" id="{4884ED8E-E78F-4A7F-BE2C-0A4231C20FA3}"/>
              </a:ext>
            </a:extLst>
          </p:cNvPr>
          <p:cNvPicPr>
            <a:picLocks noChangeAspect="1"/>
          </p:cNvPicPr>
          <p:nvPr/>
        </p:nvPicPr>
        <p:blipFill rotWithShape="1">
          <a:blip r:embed="rId4">
            <a:extLst>
              <a:ext uri="{28A0092B-C50C-407E-A947-70E740481C1C}">
                <a14:useLocalDpi xmlns:a14="http://schemas.microsoft.com/office/drawing/2010/main" val="0"/>
              </a:ext>
            </a:extLst>
          </a:blip>
          <a:srcRect t="3697"/>
          <a:stretch/>
        </p:blipFill>
        <p:spPr>
          <a:xfrm>
            <a:off x="5347856" y="57508"/>
            <a:ext cx="2698060" cy="2678674"/>
          </a:xfrm>
          <a:prstGeom prst="rect">
            <a:avLst/>
          </a:prstGeom>
        </p:spPr>
      </p:pic>
      <p:pic>
        <p:nvPicPr>
          <p:cNvPr id="16" name="Picture 15">
            <a:extLst>
              <a:ext uri="{FF2B5EF4-FFF2-40B4-BE49-F238E27FC236}">
                <a16:creationId xmlns:a16="http://schemas.microsoft.com/office/drawing/2014/main" id="{6B6C52F6-FEFF-4A6B-AC43-7F513A2D197D}"/>
              </a:ext>
            </a:extLst>
          </p:cNvPr>
          <p:cNvPicPr>
            <a:picLocks noChangeAspect="1"/>
          </p:cNvPicPr>
          <p:nvPr/>
        </p:nvPicPr>
        <p:blipFill>
          <a:blip r:embed="rId5"/>
          <a:stretch>
            <a:fillRect/>
          </a:stretch>
        </p:blipFill>
        <p:spPr>
          <a:xfrm>
            <a:off x="8819603" y="0"/>
            <a:ext cx="3422073" cy="811312"/>
          </a:xfrm>
          <a:prstGeom prst="rect">
            <a:avLst/>
          </a:prstGeom>
        </p:spPr>
      </p:pic>
    </p:spTree>
    <p:extLst>
      <p:ext uri="{BB962C8B-B14F-4D97-AF65-F5344CB8AC3E}">
        <p14:creationId xmlns:p14="http://schemas.microsoft.com/office/powerpoint/2010/main" val="205276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CF7D25-D427-481E-9A4E-27094CA839F4}"/>
              </a:ext>
            </a:extLst>
          </p:cNvPr>
          <p:cNvPicPr>
            <a:picLocks noChangeAspect="1"/>
          </p:cNvPicPr>
          <p:nvPr/>
        </p:nvPicPr>
        <p:blipFill>
          <a:blip r:embed="rId2"/>
          <a:stretch>
            <a:fillRect/>
          </a:stretch>
        </p:blipFill>
        <p:spPr>
          <a:xfrm>
            <a:off x="0" y="1151123"/>
            <a:ext cx="5041829" cy="5761219"/>
          </a:xfrm>
          <a:prstGeom prst="rect">
            <a:avLst/>
          </a:prstGeom>
        </p:spPr>
      </p:pic>
      <p:sp>
        <p:nvSpPr>
          <p:cNvPr id="6" name="TextBox 5">
            <a:extLst>
              <a:ext uri="{FF2B5EF4-FFF2-40B4-BE49-F238E27FC236}">
                <a16:creationId xmlns:a16="http://schemas.microsoft.com/office/drawing/2014/main" id="{87C3B177-40C9-480F-B7FF-42353BA6E69B}"/>
              </a:ext>
            </a:extLst>
          </p:cNvPr>
          <p:cNvSpPr txBox="1"/>
          <p:nvPr/>
        </p:nvSpPr>
        <p:spPr>
          <a:xfrm>
            <a:off x="526472" y="2231239"/>
            <a:ext cx="4281055" cy="3600986"/>
          </a:xfrm>
          <a:prstGeom prst="rect">
            <a:avLst/>
          </a:prstGeom>
          <a:noFill/>
        </p:spPr>
        <p:txBody>
          <a:bodyPr wrap="square">
            <a:spAutoFit/>
          </a:bodyPr>
          <a:lstStyle/>
          <a:p>
            <a:r>
              <a:rPr lang="en-US" sz="3600" b="1" dirty="0">
                <a:latin typeface="Baskerville Old Face" panose="02020602080505020303" pitchFamily="18" charset="0"/>
              </a:rPr>
              <a:t>Evolutionary theory: </a:t>
            </a:r>
          </a:p>
          <a:p>
            <a:r>
              <a:rPr lang="en-US" sz="2400" dirty="0">
                <a:latin typeface="Baskerville Old Face" panose="02020602080505020303" pitchFamily="18" charset="0"/>
              </a:rPr>
              <a:t>The theory of evolution is based on the idea that all species are related and gradually change over time. Evolution relies on there being genetic variation in a population which affects the physical characteristics (phenotype) of an organism (3).</a:t>
            </a:r>
          </a:p>
        </p:txBody>
      </p:sp>
      <p:pic>
        <p:nvPicPr>
          <p:cNvPr id="8" name="Picture 7">
            <a:extLst>
              <a:ext uri="{FF2B5EF4-FFF2-40B4-BE49-F238E27FC236}">
                <a16:creationId xmlns:a16="http://schemas.microsoft.com/office/drawing/2014/main" id="{03A1A473-E076-4887-BC6B-8EC9B5EAB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592" y="287475"/>
            <a:ext cx="5900980" cy="6638602"/>
          </a:xfrm>
          <a:prstGeom prst="rect">
            <a:avLst/>
          </a:prstGeom>
        </p:spPr>
      </p:pic>
      <p:pic>
        <p:nvPicPr>
          <p:cNvPr id="9" name="Picture 8">
            <a:extLst>
              <a:ext uri="{FF2B5EF4-FFF2-40B4-BE49-F238E27FC236}">
                <a16:creationId xmlns:a16="http://schemas.microsoft.com/office/drawing/2014/main" id="{826A1844-30F1-42F3-A74A-789752577E1F}"/>
              </a:ext>
            </a:extLst>
          </p:cNvPr>
          <p:cNvPicPr>
            <a:picLocks noChangeAspect="1"/>
          </p:cNvPicPr>
          <p:nvPr/>
        </p:nvPicPr>
        <p:blipFill>
          <a:blip r:embed="rId4"/>
          <a:stretch>
            <a:fillRect/>
          </a:stretch>
        </p:blipFill>
        <p:spPr>
          <a:xfrm>
            <a:off x="0" y="0"/>
            <a:ext cx="3420152" cy="810838"/>
          </a:xfrm>
          <a:prstGeom prst="rect">
            <a:avLst/>
          </a:prstGeom>
        </p:spPr>
      </p:pic>
    </p:spTree>
    <p:extLst>
      <p:ext uri="{BB962C8B-B14F-4D97-AF65-F5344CB8AC3E}">
        <p14:creationId xmlns:p14="http://schemas.microsoft.com/office/powerpoint/2010/main" val="4278995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34496C-FADD-4E55-BABC-0E5FED219E69}"/>
              </a:ext>
            </a:extLst>
          </p:cNvPr>
          <p:cNvPicPr>
            <a:picLocks noChangeAspect="1"/>
          </p:cNvPicPr>
          <p:nvPr/>
        </p:nvPicPr>
        <p:blipFill>
          <a:blip r:embed="rId3"/>
          <a:stretch>
            <a:fillRect/>
          </a:stretch>
        </p:blipFill>
        <p:spPr>
          <a:xfrm>
            <a:off x="-144553" y="96846"/>
            <a:ext cx="5832150" cy="6664306"/>
          </a:xfrm>
          <a:prstGeom prst="rect">
            <a:avLst/>
          </a:prstGeom>
        </p:spPr>
      </p:pic>
      <p:sp>
        <p:nvSpPr>
          <p:cNvPr id="4" name="TextBox 3">
            <a:extLst>
              <a:ext uri="{FF2B5EF4-FFF2-40B4-BE49-F238E27FC236}">
                <a16:creationId xmlns:a16="http://schemas.microsoft.com/office/drawing/2014/main" id="{9FC8203D-1ED9-44F3-BE35-4C03FD71AEC1}"/>
              </a:ext>
            </a:extLst>
          </p:cNvPr>
          <p:cNvSpPr txBox="1"/>
          <p:nvPr/>
        </p:nvSpPr>
        <p:spPr>
          <a:xfrm>
            <a:off x="250607" y="2767279"/>
            <a:ext cx="5041829"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Baskerville Old Face" panose="02020602080505020303" pitchFamily="18" charset="0"/>
              </a:rPr>
              <a:t>Supporting</a:t>
            </a:r>
            <a:r>
              <a:rPr lang="en-US" sz="4000" b="1" dirty="0">
                <a:solidFill>
                  <a:prstClr val="black"/>
                </a:solidFill>
                <a:latin typeface="Baskerville Old Face" panose="02020602080505020303" pitchFamily="18" charset="0"/>
              </a:rPr>
              <a:t> </a:t>
            </a:r>
            <a:r>
              <a:rPr kumimoji="0" lang="en-US" sz="4000" b="1" i="0" u="none" strike="noStrike" kern="1200" cap="none" spc="0" normalizeH="0" baseline="0" noProof="0" dirty="0">
                <a:ln>
                  <a:noFill/>
                </a:ln>
                <a:solidFill>
                  <a:prstClr val="black"/>
                </a:solidFill>
                <a:effectLst/>
                <a:uLnTx/>
                <a:uFillTx/>
                <a:latin typeface="Baskerville Old Face" panose="02020602080505020303" pitchFamily="18" charset="0"/>
              </a:rPr>
              <a:t>evidences of  theory evolution: </a:t>
            </a:r>
          </a:p>
        </p:txBody>
      </p:sp>
      <p:pic>
        <p:nvPicPr>
          <p:cNvPr id="11" name="Picture 10">
            <a:extLst>
              <a:ext uri="{FF2B5EF4-FFF2-40B4-BE49-F238E27FC236}">
                <a16:creationId xmlns:a16="http://schemas.microsoft.com/office/drawing/2014/main" id="{52184ABB-EF91-42A6-8B31-BA4BF9A3B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826" y="1867697"/>
            <a:ext cx="5832150" cy="3888100"/>
          </a:xfrm>
          <a:prstGeom prst="rect">
            <a:avLst/>
          </a:prstGeom>
        </p:spPr>
      </p:pic>
      <p:pic>
        <p:nvPicPr>
          <p:cNvPr id="12" name="Picture 11">
            <a:extLst>
              <a:ext uri="{FF2B5EF4-FFF2-40B4-BE49-F238E27FC236}">
                <a16:creationId xmlns:a16="http://schemas.microsoft.com/office/drawing/2014/main" id="{EC072EB9-B0B4-4792-B498-7897B04595FF}"/>
              </a:ext>
            </a:extLst>
          </p:cNvPr>
          <p:cNvPicPr>
            <a:picLocks noChangeAspect="1"/>
          </p:cNvPicPr>
          <p:nvPr/>
        </p:nvPicPr>
        <p:blipFill>
          <a:blip r:embed="rId5"/>
          <a:stretch>
            <a:fillRect/>
          </a:stretch>
        </p:blipFill>
        <p:spPr>
          <a:xfrm>
            <a:off x="8104207" y="78106"/>
            <a:ext cx="4011516" cy="951058"/>
          </a:xfrm>
          <a:prstGeom prst="rect">
            <a:avLst/>
          </a:prstGeom>
        </p:spPr>
      </p:pic>
    </p:spTree>
    <p:extLst>
      <p:ext uri="{BB962C8B-B14F-4D97-AF65-F5344CB8AC3E}">
        <p14:creationId xmlns:p14="http://schemas.microsoft.com/office/powerpoint/2010/main" val="240449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4AA21C-697C-43F7-B4B6-3890C78A25F4}"/>
              </a:ext>
            </a:extLst>
          </p:cNvPr>
          <p:cNvPicPr>
            <a:picLocks noChangeAspect="1"/>
          </p:cNvPicPr>
          <p:nvPr/>
        </p:nvPicPr>
        <p:blipFill>
          <a:blip r:embed="rId2"/>
          <a:stretch>
            <a:fillRect/>
          </a:stretch>
        </p:blipFill>
        <p:spPr>
          <a:xfrm>
            <a:off x="0" y="151906"/>
            <a:ext cx="5735782" cy="6554188"/>
          </a:xfrm>
          <a:prstGeom prst="rect">
            <a:avLst/>
          </a:prstGeom>
        </p:spPr>
      </p:pic>
      <p:sp>
        <p:nvSpPr>
          <p:cNvPr id="7" name="TextBox 6">
            <a:extLst>
              <a:ext uri="{FF2B5EF4-FFF2-40B4-BE49-F238E27FC236}">
                <a16:creationId xmlns:a16="http://schemas.microsoft.com/office/drawing/2014/main" id="{9581B930-B54B-48D4-931C-D9F9D91038B3}"/>
              </a:ext>
            </a:extLst>
          </p:cNvPr>
          <p:cNvSpPr txBox="1"/>
          <p:nvPr/>
        </p:nvSpPr>
        <p:spPr>
          <a:xfrm>
            <a:off x="540043" y="1423198"/>
            <a:ext cx="4863229" cy="480131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rPr>
              <a:t>Comparative anatomy:</a:t>
            </a:r>
          </a:p>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Baskerville Old Face" panose="02020602080505020303" pitchFamily="18" charset="0"/>
              </a:rPr>
              <a:t>studding cerine organisms show similarities in the anatomical features (4).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rPr>
              <a:t>Comparative embryology: </a:t>
            </a:r>
          </a:p>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Baskerville Old Face" panose="02020602080505020303" pitchFamily="18" charset="0"/>
              </a:rPr>
              <a:t>aims to understand how embryos develop, and to research the inter-relatedness of animals. It has bolstered evolutionary theory by demonstrating that all vertebrates develop similarly and have a putative common ancestor (5).</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Baskerville Old Face" panose="02020602080505020303" pitchFamily="18" charset="0"/>
            </a:endParaRPr>
          </a:p>
        </p:txBody>
      </p:sp>
      <p:pic>
        <p:nvPicPr>
          <p:cNvPr id="17" name="Picture 16">
            <a:extLst>
              <a:ext uri="{FF2B5EF4-FFF2-40B4-BE49-F238E27FC236}">
                <a16:creationId xmlns:a16="http://schemas.microsoft.com/office/drawing/2014/main" id="{CED6EB6C-DC78-4BDA-91A3-36437627052C}"/>
              </a:ext>
            </a:extLst>
          </p:cNvPr>
          <p:cNvPicPr>
            <a:picLocks noChangeAspect="1"/>
          </p:cNvPicPr>
          <p:nvPr/>
        </p:nvPicPr>
        <p:blipFill rotWithShape="1">
          <a:blip r:embed="rId3"/>
          <a:srcRect l="23969" t="31976" b="5769"/>
          <a:stretch/>
        </p:blipFill>
        <p:spPr>
          <a:xfrm>
            <a:off x="7093527" y="840386"/>
            <a:ext cx="4747205" cy="2915307"/>
          </a:xfrm>
          <a:prstGeom prst="rect">
            <a:avLst/>
          </a:prstGeom>
        </p:spPr>
      </p:pic>
      <p:pic>
        <p:nvPicPr>
          <p:cNvPr id="18" name="Graphic 17" descr="Arrow Clockwise curve">
            <a:extLst>
              <a:ext uri="{FF2B5EF4-FFF2-40B4-BE49-F238E27FC236}">
                <a16:creationId xmlns:a16="http://schemas.microsoft.com/office/drawing/2014/main" id="{F71C64CC-2B89-4873-BCB3-D67FADE978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4943406" y="-667134"/>
            <a:ext cx="914400" cy="4078569"/>
          </a:xfrm>
          <a:prstGeom prst="rect">
            <a:avLst/>
          </a:prstGeom>
        </p:spPr>
      </p:pic>
      <p:pic>
        <p:nvPicPr>
          <p:cNvPr id="22" name="Picture 21">
            <a:extLst>
              <a:ext uri="{FF2B5EF4-FFF2-40B4-BE49-F238E27FC236}">
                <a16:creationId xmlns:a16="http://schemas.microsoft.com/office/drawing/2014/main" id="{8FB4559B-DAEE-4B7A-9202-3F7EC2E57A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5535" y="4137005"/>
            <a:ext cx="5035197" cy="2720995"/>
          </a:xfrm>
          <a:prstGeom prst="rect">
            <a:avLst/>
          </a:prstGeom>
        </p:spPr>
      </p:pic>
      <p:pic>
        <p:nvPicPr>
          <p:cNvPr id="23" name="Graphic 22" descr="Arrow Clockwise curve">
            <a:extLst>
              <a:ext uri="{FF2B5EF4-FFF2-40B4-BE49-F238E27FC236}">
                <a16:creationId xmlns:a16="http://schemas.microsoft.com/office/drawing/2014/main" id="{0A0681C2-BECB-40D0-87A5-818DF72833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788922">
            <a:off x="4976172" y="1355229"/>
            <a:ext cx="1223051" cy="4078569"/>
          </a:xfrm>
          <a:prstGeom prst="rect">
            <a:avLst/>
          </a:prstGeom>
        </p:spPr>
      </p:pic>
      <p:pic>
        <p:nvPicPr>
          <p:cNvPr id="24" name="Picture 23">
            <a:extLst>
              <a:ext uri="{FF2B5EF4-FFF2-40B4-BE49-F238E27FC236}">
                <a16:creationId xmlns:a16="http://schemas.microsoft.com/office/drawing/2014/main" id="{BD20F61E-5D71-4293-BD99-BFFD5B023657}"/>
              </a:ext>
            </a:extLst>
          </p:cNvPr>
          <p:cNvPicPr>
            <a:picLocks noChangeAspect="1"/>
          </p:cNvPicPr>
          <p:nvPr/>
        </p:nvPicPr>
        <p:blipFill>
          <a:blip r:embed="rId9"/>
          <a:stretch>
            <a:fillRect/>
          </a:stretch>
        </p:blipFill>
        <p:spPr>
          <a:xfrm>
            <a:off x="8180484" y="7598"/>
            <a:ext cx="4011516" cy="951058"/>
          </a:xfrm>
          <a:prstGeom prst="rect">
            <a:avLst/>
          </a:prstGeom>
        </p:spPr>
      </p:pic>
    </p:spTree>
    <p:extLst>
      <p:ext uri="{BB962C8B-B14F-4D97-AF65-F5344CB8AC3E}">
        <p14:creationId xmlns:p14="http://schemas.microsoft.com/office/powerpoint/2010/main" val="980959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754EB9-C6D5-4358-BFD6-C49C6E941F1B}"/>
              </a:ext>
            </a:extLst>
          </p:cNvPr>
          <p:cNvPicPr>
            <a:picLocks noChangeAspect="1"/>
          </p:cNvPicPr>
          <p:nvPr/>
        </p:nvPicPr>
        <p:blipFill>
          <a:blip r:embed="rId2"/>
          <a:stretch>
            <a:fillRect/>
          </a:stretch>
        </p:blipFill>
        <p:spPr>
          <a:xfrm>
            <a:off x="-244546" y="465611"/>
            <a:ext cx="5235647" cy="3822116"/>
          </a:xfrm>
          <a:prstGeom prst="rect">
            <a:avLst/>
          </a:prstGeom>
        </p:spPr>
      </p:pic>
      <p:sp>
        <p:nvSpPr>
          <p:cNvPr id="7" name="TextBox 6">
            <a:extLst>
              <a:ext uri="{FF2B5EF4-FFF2-40B4-BE49-F238E27FC236}">
                <a16:creationId xmlns:a16="http://schemas.microsoft.com/office/drawing/2014/main" id="{8E2DF6FA-9702-4C9D-9CDB-63C5D906906A}"/>
              </a:ext>
            </a:extLst>
          </p:cNvPr>
          <p:cNvSpPr txBox="1"/>
          <p:nvPr/>
        </p:nvSpPr>
        <p:spPr>
          <a:xfrm>
            <a:off x="327097" y="1768923"/>
            <a:ext cx="4460804" cy="193899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Baskerville Old Face" panose="02020602080505020303" pitchFamily="18" charset="0"/>
              </a:rPr>
              <a:t>Fossils:</a:t>
            </a:r>
          </a:p>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Baskerville Old Face" panose="02020602080505020303" pitchFamily="18" charset="0"/>
              </a:rPr>
              <a:t>  Fossils document the existence of now-extinct past species that are related to present-day species (6).</a:t>
            </a:r>
            <a:endParaRPr kumimoji="0" lang="ar-EG" sz="2400" b="0" i="0" u="none" strike="noStrike" kern="1200" cap="none" spc="0" normalizeH="0" baseline="0" noProof="0" dirty="0">
              <a:ln>
                <a:noFill/>
              </a:ln>
              <a:solidFill>
                <a:prstClr val="black"/>
              </a:solidFill>
              <a:effectLst/>
              <a:uLnTx/>
              <a:uFillTx/>
              <a:latin typeface="Baskerville Old Face" panose="02020602080505020303" pitchFamily="18" charset="0"/>
            </a:endParaRPr>
          </a:p>
          <a:p>
            <a:pPr marR="0" lvl="0" algn="l" defTabSz="914400" rtl="0" eaLnBrk="1" fontAlgn="auto" latinLnBrk="0" hangingPunct="1">
              <a:lnSpc>
                <a:spcPct val="100000"/>
              </a:lnSpc>
              <a:spcBef>
                <a:spcPts val="0"/>
              </a:spcBef>
              <a:spcAft>
                <a:spcPts val="0"/>
              </a:spcAft>
              <a:buClrTx/>
              <a:buSzTx/>
              <a:tabLst/>
              <a:defRPr/>
            </a:pPr>
            <a:endParaRPr kumimoji="0" lang="ar-EG" sz="2400" b="0" i="0" u="none" strike="noStrike" kern="1200" cap="none" spc="0" normalizeH="0" baseline="0" noProof="0" dirty="0">
              <a:ln>
                <a:noFill/>
              </a:ln>
              <a:solidFill>
                <a:prstClr val="black"/>
              </a:solidFill>
              <a:effectLst/>
              <a:uLnTx/>
              <a:uFillTx/>
              <a:latin typeface="Baskerville Old Face" panose="02020602080505020303" pitchFamily="18" charset="0"/>
              <a:cs typeface="Arial" panose="020B0604020202020204" pitchFamily="34" charset="0"/>
            </a:endParaRPr>
          </a:p>
        </p:txBody>
      </p:sp>
      <p:pic>
        <p:nvPicPr>
          <p:cNvPr id="12" name="Picture 11">
            <a:extLst>
              <a:ext uri="{FF2B5EF4-FFF2-40B4-BE49-F238E27FC236}">
                <a16:creationId xmlns:a16="http://schemas.microsoft.com/office/drawing/2014/main" id="{0DC50ABE-5066-48C9-91C4-DE4B67818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297" y="4085911"/>
            <a:ext cx="3536950" cy="2652713"/>
          </a:xfrm>
          <a:prstGeom prst="rect">
            <a:avLst/>
          </a:prstGeom>
        </p:spPr>
      </p:pic>
      <p:pic>
        <p:nvPicPr>
          <p:cNvPr id="13" name="Picture 12">
            <a:extLst>
              <a:ext uri="{FF2B5EF4-FFF2-40B4-BE49-F238E27FC236}">
                <a16:creationId xmlns:a16="http://schemas.microsoft.com/office/drawing/2014/main" id="{E7A1AAD7-3D3E-468E-904E-691C481F2E25}"/>
              </a:ext>
            </a:extLst>
          </p:cNvPr>
          <p:cNvPicPr>
            <a:picLocks noChangeAspect="1"/>
          </p:cNvPicPr>
          <p:nvPr/>
        </p:nvPicPr>
        <p:blipFill rotWithShape="1">
          <a:blip r:embed="rId4"/>
          <a:srcRect l="1" r="7952"/>
          <a:stretch/>
        </p:blipFill>
        <p:spPr>
          <a:xfrm>
            <a:off x="8521704" y="4211594"/>
            <a:ext cx="3663949" cy="2646406"/>
          </a:xfrm>
          <a:prstGeom prst="rect">
            <a:avLst/>
          </a:prstGeom>
        </p:spPr>
      </p:pic>
      <p:sp>
        <p:nvSpPr>
          <p:cNvPr id="18" name="TextBox 17">
            <a:extLst>
              <a:ext uri="{FF2B5EF4-FFF2-40B4-BE49-F238E27FC236}">
                <a16:creationId xmlns:a16="http://schemas.microsoft.com/office/drawing/2014/main" id="{55007938-0DDA-4A09-8A2C-771C3C4EA060}"/>
              </a:ext>
            </a:extLst>
          </p:cNvPr>
          <p:cNvSpPr txBox="1"/>
          <p:nvPr/>
        </p:nvSpPr>
        <p:spPr>
          <a:xfrm>
            <a:off x="0" y="4627437"/>
            <a:ext cx="3663949" cy="1569660"/>
          </a:xfrm>
          <a:prstGeom prst="rect">
            <a:avLst/>
          </a:prstGeom>
          <a:noFill/>
        </p:spPr>
        <p:txBody>
          <a:bodyPr wrap="square">
            <a:spAutoFit/>
          </a:bodyPr>
          <a:lstStyle/>
          <a:p>
            <a:pPr algn="ctr"/>
            <a:r>
              <a:rPr lang="en-US" sz="2400" b="1" i="1" u="sng" dirty="0" err="1">
                <a:latin typeface="Baskerville Old Face" panose="02020602080505020303" pitchFamily="18" charset="0"/>
              </a:rPr>
              <a:t>Phiomicetu</a:t>
            </a:r>
            <a:endParaRPr lang="en-US" sz="2400" b="1" i="1" u="sng" dirty="0">
              <a:latin typeface="Baskerville Old Face" panose="02020602080505020303" pitchFamily="18" charset="0"/>
            </a:endParaRPr>
          </a:p>
          <a:p>
            <a:pPr algn="ctr"/>
            <a:r>
              <a:rPr lang="en-US" b="1" dirty="0">
                <a:latin typeface="Baskerville Old Face" panose="02020602080505020303" pitchFamily="18" charset="0"/>
              </a:rPr>
              <a:t>By Egyptian team </a:t>
            </a:r>
          </a:p>
          <a:p>
            <a:pPr algn="ctr"/>
            <a:r>
              <a:rPr lang="en-US" b="1" dirty="0">
                <a:latin typeface="Baskerville Old Face" panose="02020602080505020303" pitchFamily="18" charset="0"/>
              </a:rPr>
              <a:t>PhD student: Abdallah Gohar</a:t>
            </a:r>
          </a:p>
          <a:p>
            <a:pPr algn="ctr"/>
            <a:r>
              <a:rPr lang="en-US" b="1" dirty="0">
                <a:latin typeface="Baskerville Old Face" panose="02020602080505020303" pitchFamily="18" charset="0"/>
              </a:rPr>
              <a:t>Prof. Dr.  Hisham Salam </a:t>
            </a:r>
          </a:p>
          <a:p>
            <a:pPr algn="ctr"/>
            <a:r>
              <a:rPr lang="en-US" b="1" dirty="0">
                <a:latin typeface="Baskerville Old Face" panose="02020602080505020303" pitchFamily="18" charset="0"/>
              </a:rPr>
              <a:t>Prof. Dr. Mohamed </a:t>
            </a:r>
            <a:r>
              <a:rPr lang="en-US" b="1" dirty="0" err="1">
                <a:latin typeface="Baskerville Old Face" panose="02020602080505020303" pitchFamily="18" charset="0"/>
              </a:rPr>
              <a:t>Sameh</a:t>
            </a:r>
            <a:r>
              <a:rPr lang="en-US" b="1" dirty="0">
                <a:latin typeface="Baskerville Old Face" panose="02020602080505020303" pitchFamily="18" charset="0"/>
              </a:rPr>
              <a:t> (7) </a:t>
            </a:r>
          </a:p>
        </p:txBody>
      </p:sp>
      <p:pic>
        <p:nvPicPr>
          <p:cNvPr id="21" name="Picture 20">
            <a:extLst>
              <a:ext uri="{FF2B5EF4-FFF2-40B4-BE49-F238E27FC236}">
                <a16:creationId xmlns:a16="http://schemas.microsoft.com/office/drawing/2014/main" id="{882BB086-F1DA-41F0-B129-8375B83834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684" y="765337"/>
            <a:ext cx="5430039" cy="3270884"/>
          </a:xfrm>
          <a:prstGeom prst="rect">
            <a:avLst/>
          </a:prstGeom>
        </p:spPr>
      </p:pic>
      <p:sp>
        <p:nvSpPr>
          <p:cNvPr id="27" name="TextBox 26">
            <a:extLst>
              <a:ext uri="{FF2B5EF4-FFF2-40B4-BE49-F238E27FC236}">
                <a16:creationId xmlns:a16="http://schemas.microsoft.com/office/drawing/2014/main" id="{E158F550-AF63-4452-9C85-AAB477527957}"/>
              </a:ext>
            </a:extLst>
          </p:cNvPr>
          <p:cNvSpPr txBox="1"/>
          <p:nvPr/>
        </p:nvSpPr>
        <p:spPr>
          <a:xfrm>
            <a:off x="4787901" y="4016840"/>
            <a:ext cx="1249870" cy="369332"/>
          </a:xfrm>
          <a:prstGeom prst="rect">
            <a:avLst/>
          </a:prstGeom>
          <a:solidFill>
            <a:schemeClr val="tx2">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Baskerville Old Face" panose="02020602080505020303" pitchFamily="18" charset="0"/>
                <a:ea typeface="+mn-ea"/>
                <a:cs typeface="+mn-cs"/>
              </a:rPr>
              <a:t>Abdallah </a:t>
            </a:r>
          </a:p>
        </p:txBody>
      </p:sp>
      <p:sp>
        <p:nvSpPr>
          <p:cNvPr id="29" name="TextBox 28">
            <a:extLst>
              <a:ext uri="{FF2B5EF4-FFF2-40B4-BE49-F238E27FC236}">
                <a16:creationId xmlns:a16="http://schemas.microsoft.com/office/drawing/2014/main" id="{B445339B-B4AF-4C36-B5AB-E1E2B8859086}"/>
              </a:ext>
            </a:extLst>
          </p:cNvPr>
          <p:cNvSpPr txBox="1"/>
          <p:nvPr/>
        </p:nvSpPr>
        <p:spPr>
          <a:xfrm>
            <a:off x="6910454" y="4753231"/>
            <a:ext cx="1336675" cy="369332"/>
          </a:xfrm>
          <a:prstGeom prst="rect">
            <a:avLst/>
          </a:prstGeom>
          <a:solidFill>
            <a:schemeClr val="tx2">
              <a:lumMod val="20000"/>
              <a:lumOff val="80000"/>
            </a:schemeClr>
          </a:solidFill>
        </p:spPr>
        <p:txBody>
          <a:bodyPr wrap="square">
            <a:spAutoFit/>
          </a:bodyPr>
          <a:lstStyle/>
          <a:p>
            <a:r>
              <a:rPr lang="en-US" b="1" dirty="0">
                <a:latin typeface="Baskerville Old Face" panose="02020602080505020303" pitchFamily="18" charset="0"/>
              </a:rPr>
              <a:t>Dr. Hisham</a:t>
            </a:r>
            <a:endParaRPr lang="en-US" dirty="0"/>
          </a:p>
        </p:txBody>
      </p:sp>
      <p:sp>
        <p:nvSpPr>
          <p:cNvPr id="31" name="TextBox 30">
            <a:extLst>
              <a:ext uri="{FF2B5EF4-FFF2-40B4-BE49-F238E27FC236}">
                <a16:creationId xmlns:a16="http://schemas.microsoft.com/office/drawing/2014/main" id="{20126219-6DD6-4EEA-A02A-71E156196206}"/>
              </a:ext>
            </a:extLst>
          </p:cNvPr>
          <p:cNvSpPr txBox="1"/>
          <p:nvPr/>
        </p:nvSpPr>
        <p:spPr>
          <a:xfrm>
            <a:off x="2819636" y="4184000"/>
            <a:ext cx="1526755" cy="369332"/>
          </a:xfrm>
          <a:prstGeom prst="rect">
            <a:avLst/>
          </a:prstGeom>
          <a:solidFill>
            <a:schemeClr val="accent1">
              <a:lumMod val="20000"/>
              <a:lumOff val="80000"/>
            </a:schemeClr>
          </a:solidFill>
        </p:spPr>
        <p:txBody>
          <a:bodyPr wrap="square">
            <a:spAutoFit/>
          </a:bodyPr>
          <a:lstStyle/>
          <a:p>
            <a:r>
              <a:rPr lang="en-US" b="1" dirty="0">
                <a:latin typeface="Baskerville Old Face" panose="02020602080505020303" pitchFamily="18" charset="0"/>
              </a:rPr>
              <a:t>Dr. Mohamed  </a:t>
            </a:r>
            <a:endParaRPr lang="en-US" dirty="0"/>
          </a:p>
        </p:txBody>
      </p:sp>
      <p:pic>
        <p:nvPicPr>
          <p:cNvPr id="32" name="Picture 31">
            <a:extLst>
              <a:ext uri="{FF2B5EF4-FFF2-40B4-BE49-F238E27FC236}">
                <a16:creationId xmlns:a16="http://schemas.microsoft.com/office/drawing/2014/main" id="{927D4F21-13E7-41A6-9688-53F2AA8FC3CF}"/>
              </a:ext>
            </a:extLst>
          </p:cNvPr>
          <p:cNvPicPr>
            <a:picLocks noChangeAspect="1"/>
          </p:cNvPicPr>
          <p:nvPr/>
        </p:nvPicPr>
        <p:blipFill>
          <a:blip r:embed="rId6"/>
          <a:stretch>
            <a:fillRect/>
          </a:stretch>
        </p:blipFill>
        <p:spPr>
          <a:xfrm>
            <a:off x="8180484" y="-43852"/>
            <a:ext cx="4011516" cy="951058"/>
          </a:xfrm>
          <a:prstGeom prst="rect">
            <a:avLst/>
          </a:prstGeom>
        </p:spPr>
      </p:pic>
    </p:spTree>
    <p:extLst>
      <p:ext uri="{BB962C8B-B14F-4D97-AF65-F5344CB8AC3E}">
        <p14:creationId xmlns:p14="http://schemas.microsoft.com/office/powerpoint/2010/main" val="3543527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20546</TotalTime>
  <Words>1228</Words>
  <Application>Microsoft Office PowerPoint</Application>
  <PresentationFormat>Widescreen</PresentationFormat>
  <Paragraphs>80</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Baskerville Old Face</vt:lpstr>
      <vt:lpstr>Calibri</vt:lpstr>
      <vt:lpstr>Calibri Light</vt:lpstr>
      <vt:lpstr>Cooper Black</vt:lpstr>
      <vt:lpstr>Kristen ITC</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nada mohamedy</dc:creator>
  <cp:lastModifiedBy>nada mohamedy</cp:lastModifiedBy>
  <cp:revision>34</cp:revision>
  <dcterms:created xsi:type="dcterms:W3CDTF">2022-03-27T13:42:47Z</dcterms:created>
  <dcterms:modified xsi:type="dcterms:W3CDTF">2022-04-14T12:35:06Z</dcterms:modified>
</cp:coreProperties>
</file>